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7"/>
  </p:notesMasterIdLst>
  <p:sldIdLst>
    <p:sldId id="280" r:id="rId2"/>
    <p:sldId id="257" r:id="rId3"/>
    <p:sldId id="283" r:id="rId4"/>
    <p:sldId id="282" r:id="rId5"/>
    <p:sldId id="327" r:id="rId6"/>
    <p:sldId id="285" r:id="rId7"/>
    <p:sldId id="289" r:id="rId8"/>
    <p:sldId id="319" r:id="rId9"/>
    <p:sldId id="317" r:id="rId10"/>
    <p:sldId id="296" r:id="rId11"/>
    <p:sldId id="318" r:id="rId12"/>
    <p:sldId id="320" r:id="rId13"/>
    <p:sldId id="290" r:id="rId14"/>
    <p:sldId id="321" r:id="rId15"/>
    <p:sldId id="291" r:id="rId16"/>
    <p:sldId id="298" r:id="rId17"/>
    <p:sldId id="322" r:id="rId18"/>
    <p:sldId id="299" r:id="rId19"/>
    <p:sldId id="325" r:id="rId20"/>
    <p:sldId id="326" r:id="rId21"/>
    <p:sldId id="292" r:id="rId22"/>
    <p:sldId id="307" r:id="rId23"/>
    <p:sldId id="300" r:id="rId24"/>
    <p:sldId id="308" r:id="rId25"/>
    <p:sldId id="323" r:id="rId26"/>
    <p:sldId id="301" r:id="rId27"/>
    <p:sldId id="303" r:id="rId28"/>
    <p:sldId id="304" r:id="rId29"/>
    <p:sldId id="305" r:id="rId30"/>
    <p:sldId id="306" r:id="rId31"/>
    <p:sldId id="324" r:id="rId32"/>
    <p:sldId id="312" r:id="rId33"/>
    <p:sldId id="309" r:id="rId34"/>
    <p:sldId id="328" r:id="rId35"/>
    <p:sldId id="329" r:id="rId36"/>
    <p:sldId id="330" r:id="rId37"/>
    <p:sldId id="331" r:id="rId38"/>
    <p:sldId id="332" r:id="rId39"/>
    <p:sldId id="310" r:id="rId40"/>
    <p:sldId id="313" r:id="rId41"/>
    <p:sldId id="316" r:id="rId42"/>
    <p:sldId id="335" r:id="rId43"/>
    <p:sldId id="334" r:id="rId44"/>
    <p:sldId id="333" r:id="rId45"/>
    <p:sldId id="315" r:id="rId46"/>
  </p:sldIdLst>
  <p:sldSz cx="12192000" cy="6858000"/>
  <p:notesSz cx="6858000" cy="9144000"/>
  <p:embeddedFontLst>
    <p:embeddedFont>
      <p:font typeface="210 에브리바디 B" panose="02020603020101020101" pitchFamily="18" charset="-127"/>
      <p:regular r:id="rId48"/>
    </p:embeddedFont>
    <p:embeddedFont>
      <p:font typeface="AppleSDGothicNeoM00" panose="02000503000000000000" pitchFamily="2" charset="-127"/>
      <p:regular r:id="rId49"/>
    </p:embeddedFont>
    <p:embeddedFont>
      <p:font typeface="AppleSDGothicNeoR00" panose="02000503000000000000" pitchFamily="2" charset="-127"/>
      <p:regular r:id="rId50"/>
    </p:embeddedFont>
    <p:embeddedFont>
      <p:font typeface="AppleSDGothicNeoSB00" panose="02000503000000000000" pitchFamily="2" charset="-127"/>
      <p:regular r:id="rId51"/>
    </p:embeddedFont>
    <p:embeddedFont>
      <p:font typeface="DungGeunMo" panose="020B0500000000000000" pitchFamily="50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휴먼둥근헤드라인" panose="02030504000101010101" pitchFamily="18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47ABDC"/>
    <a:srgbClr val="E851BF"/>
    <a:srgbClr val="D1B8E2"/>
    <a:srgbClr val="FEFFFE"/>
    <a:srgbClr val="E8FEFF"/>
    <a:srgbClr val="E5E5E5"/>
    <a:srgbClr val="D21800"/>
    <a:srgbClr val="941100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5"/>
    <p:restoredTop sz="80250"/>
  </p:normalViewPr>
  <p:slideViewPr>
    <p:cSldViewPr snapToGrid="0" snapToObjects="1">
      <p:cViewPr varScale="1">
        <p:scale>
          <a:sx n="68" d="100"/>
          <a:sy n="68" d="100"/>
        </p:scale>
        <p:origin x="125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07F3-1D4C-C845-94E9-27859219E952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A1B3E-2956-E94B-9C1F-884F83F56A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2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2754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352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1698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게임의 네 가지 요소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미적요소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사운드</a:t>
            </a:r>
            <a:endParaRPr kumimoji="1" lang="en-US" altLang="ko-KR" dirty="0"/>
          </a:p>
          <a:p>
            <a:r>
              <a:rPr kumimoji="1" lang="ko-KR" altLang="en-US" dirty="0"/>
              <a:t>메커니즘 </a:t>
            </a:r>
            <a:r>
              <a:rPr kumimoji="1" lang="ko-KR" altLang="en-US" dirty="0" err="1"/>
              <a:t>절차와규칙</a:t>
            </a:r>
            <a:r>
              <a:rPr kumimoji="1" lang="ko-KR" altLang="en-US" dirty="0"/>
              <a:t> 목표를 줌 </a:t>
            </a:r>
            <a:r>
              <a:rPr kumimoji="1" lang="en-US" altLang="ko-KR" dirty="0" err="1"/>
              <a:t>howtouse</a:t>
            </a:r>
            <a:r>
              <a:rPr kumimoji="1" lang="ko-KR" altLang="en-US" dirty="0" err="1"/>
              <a:t>같은거</a:t>
            </a:r>
            <a:r>
              <a:rPr kumimoji="1" lang="ko-KR" altLang="en-US" dirty="0"/>
              <a:t> 경쟁심 자극 </a:t>
            </a:r>
            <a:r>
              <a:rPr kumimoji="1" lang="en-US" altLang="ko-KR" dirty="0"/>
              <a:t>(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기술 </a:t>
            </a:r>
            <a:r>
              <a:rPr kumimoji="1" lang="ko-KR" altLang="en-US" dirty="0" err="1"/>
              <a:t>노드제이에스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페이스ㅡ트레이커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github</a:t>
            </a:r>
            <a:endParaRPr kumimoji="1" lang="en-US" altLang="ko-KR" dirty="0"/>
          </a:p>
          <a:p>
            <a:r>
              <a:rPr kumimoji="1" lang="ko-KR" altLang="en-US" dirty="0"/>
              <a:t>이야기 게임에 펼쳐지는 스토리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스코어별로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장애물조절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피버타임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생명이용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36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6681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게임의 네 가지 요소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미적요소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사운드</a:t>
            </a:r>
            <a:endParaRPr kumimoji="1" lang="en-US" altLang="ko-KR" dirty="0"/>
          </a:p>
          <a:p>
            <a:r>
              <a:rPr kumimoji="1" lang="ko-KR" altLang="en-US" dirty="0"/>
              <a:t>메커니즘 </a:t>
            </a:r>
            <a:r>
              <a:rPr kumimoji="1" lang="ko-KR" altLang="en-US" dirty="0" err="1"/>
              <a:t>절차와규칙</a:t>
            </a:r>
            <a:r>
              <a:rPr kumimoji="1" lang="ko-KR" altLang="en-US" dirty="0"/>
              <a:t> 목표를 줌 </a:t>
            </a:r>
            <a:r>
              <a:rPr kumimoji="1" lang="en-US" altLang="ko-KR" dirty="0" err="1"/>
              <a:t>howtouse</a:t>
            </a:r>
            <a:r>
              <a:rPr kumimoji="1" lang="ko-KR" altLang="en-US" dirty="0" err="1"/>
              <a:t>같은거</a:t>
            </a:r>
            <a:r>
              <a:rPr kumimoji="1" lang="ko-KR" altLang="en-US" dirty="0"/>
              <a:t> 경쟁심 자극 </a:t>
            </a:r>
            <a:r>
              <a:rPr kumimoji="1" lang="en-US" altLang="ko-KR" dirty="0"/>
              <a:t>(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기술 </a:t>
            </a:r>
            <a:r>
              <a:rPr kumimoji="1" lang="ko-KR" altLang="en-US" dirty="0" err="1"/>
              <a:t>노드제이에스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페이스ㅡ트레이커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github</a:t>
            </a:r>
            <a:endParaRPr kumimoji="1" lang="en-US" altLang="ko-KR" dirty="0"/>
          </a:p>
          <a:p>
            <a:r>
              <a:rPr kumimoji="1" lang="ko-KR" altLang="en-US" dirty="0"/>
              <a:t>이야기 게임에 펼쳐지는 스토리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스코어별로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장애물조절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피버타임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생명이용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26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2834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페이스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트래킹은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단순히 얼굴에서 사용할 수 있는 기하학적 요소만을 사용하고 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분석 과정을 토대로 입 모양을 인식하여 게임을 구현하면 될 것이라고 생각하게 되었다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951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페이스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트래킹은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단순히 얼굴에서 사용할 수 있는 기하학적 요소만을 사용하고 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분석 과정을 토대로 입 모양을 인식하여 게임을 구현하면 될 것이라고 생각하게 되었다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068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로그 관리가 필요해졌다</a:t>
            </a:r>
            <a:endParaRPr lang="en-US" altLang="ko-KR" sz="1200" dirty="0"/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ko-KR" altLang="en-US" sz="1200" dirty="0"/>
              <a:t>회원가입을 통해 유저 정보를 저장하고</a:t>
            </a:r>
            <a:endParaRPr lang="en-US" altLang="ko-KR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로그인을</a:t>
            </a:r>
            <a:r>
              <a:rPr lang="ko-KR" altLang="en-US" sz="1200" dirty="0"/>
              <a:t> 통해 점수 </a:t>
            </a:r>
            <a:r>
              <a:rPr lang="ko-KR" altLang="en-US" sz="1200" dirty="0" err="1"/>
              <a:t>관리를하여</a:t>
            </a:r>
            <a:r>
              <a:rPr lang="ko-KR" altLang="en-US" sz="1200" dirty="0"/>
              <a:t> 랭킹을 내자 </a:t>
            </a:r>
            <a:r>
              <a:rPr lang="en-US" altLang="ko-KR" sz="1200" dirty="0"/>
              <a:t>!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3592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6363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1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과정을 설명하기 위한 </a:t>
            </a:r>
            <a:r>
              <a:rPr lang="ko-KR" altLang="en-US" dirty="0" err="1">
                <a:solidFill>
                  <a:schemeClr val="bg1"/>
                </a:solidFill>
              </a:rPr>
              <a:t>문제분석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설계 관련 내용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최종 결과물의 설명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시연 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실험 내용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프로젝트 </a:t>
            </a:r>
            <a:r>
              <a:rPr lang="ko-KR" altLang="en-US" dirty="0" err="1">
                <a:solidFill>
                  <a:schemeClr val="bg1"/>
                </a:solidFill>
              </a:rPr>
              <a:t>진행결과</a:t>
            </a:r>
            <a:r>
              <a:rPr lang="ko-KR" altLang="en-US" dirty="0">
                <a:solidFill>
                  <a:schemeClr val="bg1"/>
                </a:solidFill>
              </a:rPr>
              <a:t> 본인들의 </a:t>
            </a:r>
            <a:r>
              <a:rPr lang="ko-KR" altLang="en-US" dirty="0" err="1">
                <a:solidFill>
                  <a:schemeClr val="bg1"/>
                </a:solidFill>
              </a:rPr>
              <a:t>종합의견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소감 등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레트로</a:t>
            </a:r>
            <a:r>
              <a:rPr kumimoji="1" lang="ko-KR" altLang="en-US" dirty="0"/>
              <a:t> 분석 </a:t>
            </a:r>
            <a:endParaRPr kumimoji="1" lang="en-US" altLang="ko-KR" dirty="0"/>
          </a:p>
          <a:p>
            <a:r>
              <a:rPr kumimoji="1" lang="ko-KR" altLang="en-US" dirty="0"/>
              <a:t>이렇게 설계함</a:t>
            </a:r>
            <a:endParaRPr kumimoji="1" lang="en-US" altLang="ko-KR" dirty="0"/>
          </a:p>
          <a:p>
            <a:r>
              <a:rPr kumimoji="1" lang="ko-KR" altLang="en-US" dirty="0"/>
              <a:t>이러한 문제점과 해결책을 거침</a:t>
            </a:r>
            <a:endParaRPr kumimoji="1" lang="en-US" altLang="ko-KR" dirty="0"/>
          </a:p>
          <a:p>
            <a:r>
              <a:rPr kumimoji="1" lang="ko-KR" altLang="en-US" dirty="0"/>
              <a:t>결과물 이럼</a:t>
            </a:r>
            <a:endParaRPr kumimoji="1" lang="en-US" altLang="ko-KR" dirty="0"/>
          </a:p>
          <a:p>
            <a:r>
              <a:rPr kumimoji="1" lang="ko-KR" altLang="en-US" dirty="0"/>
              <a:t>시연</a:t>
            </a:r>
            <a:endParaRPr kumimoji="1" lang="en-US" altLang="ko-KR" dirty="0"/>
          </a:p>
          <a:p>
            <a:r>
              <a:rPr kumimoji="1" lang="ko-KR" altLang="en-US" dirty="0" err="1"/>
              <a:t>느낀점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5261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7172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트래킹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디지털 이미지 또는 비디오 프레임에서 사람의 얼굴을 식별하거나 확인하는 수단이다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Tracking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일반적으로 이미지의 선택된 얼굴 특징을 데이터베이스에 저장된 얼굴과 비교하여 작동한다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이게 정확한 페이스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트래킹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동작 방법인데 우리는 데이터베이스에 저장 하지는 않고 실시간으로 얼굴 추적을 하는 식으로 사용했다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기하학적 페이스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트래킹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방법을 사용했다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기하학적 방법은 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광대뼈 및 턱의 크기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모양 및 상대 위치를 확인하기 위해 설정된 알고리즘을 사용하는 방법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사진처럼 코드를 분석하여 문제점을 파악했고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71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FaceTracker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같이 이목구비는 빨간 원으로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마킹되어있고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유동적인 부분은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파란선으로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이목구비와 얼굴 윤곽은 검정 선으로 연결되었다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바뀌어도 얼굴을 인식하는 도구는 항상 그대로 이기 때문에 빨간 원을 인덱싱하였다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인덱싱된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 항상 변하지 않기때문에 입 안 영역의 인덱스를 받아와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OpenCV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fillconvexpoly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함수로 해당 번호를 연결하여 변화하는 입 영역을 볼 수 있도록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다각형화시켰다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8906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 영역과 물체가 닿았을 때 이벤트 구현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진행 중인 단계로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설계는 다음과 같다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입영역의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인덱싱을 통해 해당 인덱스의 좌표를 배열에 저장한다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날아오는 도형이 해당 영역 안으로 들어온다면 점수가 올라가도록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번에 날아올 수 있는 도형의 수를 제한하여 사용하는 배열의 수를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한정짓도록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 필요한 추가 구현 조건은 원이 중간 지점을 지나가야 한다는 조건과 얼굴이 화면 밖을 나가지 않도록 영역을 지정하는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7977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트레이커는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얼굴이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화면밖을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나가면 재인식하는 과정이 필요하다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같은 과정은 게임진행에 방해가 된다고 생각했기 때문에 지정된 영역 밖으로 얼굴이 나가게 되면 경고를 표시하기 위해 위와 같은 사진처럼 빨간 영역을 설정하였다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얼굴이 영역을 밖을 나가면 불투명한 빨간 상자가 나타난다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평상시에는 빨간 선으로 영역 표시만 되어있다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같은 영역은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OpenCV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관심영역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지정을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알파값을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조정하여 구현하였다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2179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트레이커는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얼굴이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화면밖을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나가면 재인식하는 과정이 필요하다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같은 과정은 게임진행에 방해가 된다고 생각했기 때문에 지정된 영역 밖으로 얼굴이 나가게 되면 경고를 표시하기 위해 위와 같은 사진처럼 빨간 영역을 설정하였다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얼굴이 영역을 밖을 나가면 불투명한 빨간 상자가 나타난다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평상시에는 빨간 선으로 영역 표시만 되어있다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같은 영역은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OpenCV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관심영역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지정을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알파값을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조정하여 구현하였다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23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서버 구축에 어려웠던 점은 중간발표 때 다 말씀 드렸다시피 서버에 대한 지식이 있는 팀원이 있었고 이에 따라 많은 노력이 필요했다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노력의 노력을 거쳐 서버에 코드를 올리고 작동하게끔 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9777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아무리 간단한 게임 프로그램이지만 회원 가입이 존재한다는 것만으로도 보안이 존재해야 한다고 생각했다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nodejs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공부하면서 자연스럽게 비밀번호 암호화를 접할 수 있었고 개념이 </a:t>
            </a:r>
            <a:r>
              <a:rPr kumimoji="1" lang="ko-KR" altLang="en-US" dirty="0" err="1"/>
              <a:t>어려워보이긴</a:t>
            </a:r>
            <a:r>
              <a:rPr kumimoji="1" lang="ko-KR" altLang="en-US" dirty="0"/>
              <a:t> 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프로젝트의 완성도를 생각하며 진행해봤다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917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아무리 간단한 게임 프로그램이지만 회원 가입이 존재한다는 것만으로도 보안이 존재해야 한다고 생각했다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nodejs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공부하면서 자연스럽게 비밀번호 암호화를 접할 수 있었고 개념이 </a:t>
            </a:r>
            <a:r>
              <a:rPr kumimoji="1" lang="ko-KR" altLang="en-US" dirty="0" err="1"/>
              <a:t>어려워보이긴</a:t>
            </a:r>
            <a:r>
              <a:rPr kumimoji="1" lang="ko-KR" altLang="en-US" dirty="0"/>
              <a:t> 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프로젝트의 완성도를 생각하며 진행해봤다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6281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02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이 게임을 아느냐 </a:t>
            </a:r>
            <a:r>
              <a:rPr kumimoji="1" lang="en-US" altLang="ko-KR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?</a:t>
            </a:r>
            <a:r>
              <a:rPr kumimoji="1" lang="ko-KR" altLang="en-US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 </a:t>
            </a:r>
            <a:endParaRPr kumimoji="1" lang="en-US" altLang="ko-KR" sz="1600" dirty="0">
              <a:solidFill>
                <a:schemeClr val="bg1"/>
              </a:solidFill>
              <a:latin typeface="HeadLineA" pitchFamily="2" charset="-127"/>
              <a:ea typeface="HeadLineA" pitchFamily="2" charset="-127"/>
              <a:cs typeface="Al Tarikh" pitchFamily="2" charset="-78"/>
            </a:endParaRPr>
          </a:p>
          <a:p>
            <a:r>
              <a:rPr kumimoji="1" lang="ko-KR" altLang="en-US" sz="1600" dirty="0" err="1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레트로</a:t>
            </a:r>
            <a:r>
              <a:rPr kumimoji="1" lang="ko-KR" altLang="en-US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 감성을 자극시킨다 우리가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4416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씨쁠쁠과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노드제이에스를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연결하는건</a:t>
            </a:r>
            <a:r>
              <a:rPr kumimoji="1" lang="ko-KR" altLang="en-US" dirty="0"/>
              <a:t> 쉽지는 않았다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소켓을 사용하면서 서버와의 연결이 어려웠지만 계속된 연습으로 해결했다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4735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씨쁠쁠과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노드제이에스를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연결하는건</a:t>
            </a:r>
            <a:r>
              <a:rPr kumimoji="1" lang="ko-KR" altLang="en-US" dirty="0"/>
              <a:t> 쉽지는 않았다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소켓을 사용하면서 서버와의 연결이 어려웠지만 계속된 연습으로 해결했다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4510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게임의 네 가지 요소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미적요소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사운드</a:t>
            </a:r>
            <a:endParaRPr kumimoji="1" lang="en-US" altLang="ko-KR" dirty="0"/>
          </a:p>
          <a:p>
            <a:r>
              <a:rPr kumimoji="1" lang="ko-KR" altLang="en-US" dirty="0"/>
              <a:t>메커니즘 </a:t>
            </a:r>
            <a:r>
              <a:rPr kumimoji="1" lang="ko-KR" altLang="en-US" dirty="0" err="1"/>
              <a:t>절차와규칙</a:t>
            </a:r>
            <a:r>
              <a:rPr kumimoji="1" lang="ko-KR" altLang="en-US" dirty="0"/>
              <a:t> 목표를 줌 </a:t>
            </a:r>
            <a:r>
              <a:rPr kumimoji="1" lang="en-US" altLang="ko-KR" dirty="0" err="1"/>
              <a:t>howtouse</a:t>
            </a:r>
            <a:r>
              <a:rPr kumimoji="1" lang="ko-KR" altLang="en-US" dirty="0" err="1"/>
              <a:t>같은거</a:t>
            </a:r>
            <a:r>
              <a:rPr kumimoji="1" lang="ko-KR" altLang="en-US" dirty="0"/>
              <a:t> 경쟁심 자극 </a:t>
            </a:r>
            <a:r>
              <a:rPr kumimoji="1" lang="en-US" altLang="ko-KR" dirty="0"/>
              <a:t>(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기술 </a:t>
            </a:r>
            <a:r>
              <a:rPr kumimoji="1" lang="ko-KR" altLang="en-US" dirty="0" err="1"/>
              <a:t>노드제이에스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페이스ㅡ트레이커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github</a:t>
            </a:r>
            <a:endParaRPr kumimoji="1" lang="en-US" altLang="ko-KR" dirty="0"/>
          </a:p>
          <a:p>
            <a:r>
              <a:rPr kumimoji="1" lang="ko-KR" altLang="en-US" dirty="0"/>
              <a:t>이야기 게임에 펼쳐지는 스토리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스코어별로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장애물조절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피버타임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생명이용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664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이미지를 넣어라 </a:t>
            </a:r>
            <a:r>
              <a:rPr kumimoji="1" lang="ko-KR" altLang="en-US" dirty="0" err="1"/>
              <a:t>이미란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!!!!!!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3862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이미지를 넣어라 </a:t>
            </a:r>
            <a:r>
              <a:rPr kumimoji="1" lang="ko-KR" altLang="en-US" dirty="0" err="1"/>
              <a:t>이미란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!!!!!!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774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이미지를 넣어라 </a:t>
            </a:r>
            <a:r>
              <a:rPr kumimoji="1" lang="ko-KR" altLang="en-US" dirty="0" err="1"/>
              <a:t>이미란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!!!!!!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406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예지야 여기에 얼굴이 설정한 영역밖으로 나가면 재 인식 된다고 말해주라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6666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예지야 여기에 얼굴이 설정한 영역밖으로 나가면 재 인식 된다고 말해주라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413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예지야 여기에 얼굴이 설정한 영역밖으로 나가면 재 인식 된다고 말해주라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276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148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이 게임을 아느냐 </a:t>
            </a:r>
            <a:r>
              <a:rPr kumimoji="1" lang="en-US" altLang="ko-KR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?</a:t>
            </a:r>
            <a:r>
              <a:rPr kumimoji="1" lang="ko-KR" altLang="en-US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 </a:t>
            </a:r>
            <a:endParaRPr kumimoji="1" lang="en-US" altLang="ko-KR" sz="1600" dirty="0">
              <a:solidFill>
                <a:schemeClr val="bg1"/>
              </a:solidFill>
              <a:latin typeface="HeadLineA" pitchFamily="2" charset="-127"/>
              <a:ea typeface="HeadLineA" pitchFamily="2" charset="-127"/>
              <a:cs typeface="Al Tarikh" pitchFamily="2" charset="-78"/>
            </a:endParaRPr>
          </a:p>
          <a:p>
            <a:r>
              <a:rPr kumimoji="1" lang="ko-KR" altLang="en-US" sz="1600" dirty="0" err="1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레트로</a:t>
            </a:r>
            <a:r>
              <a:rPr kumimoji="1" lang="ko-KR" altLang="en-US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 감성을 자극시킨다 우리가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0979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8365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77831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05940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18076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9656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56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이 게임을 아느냐 </a:t>
            </a:r>
            <a:r>
              <a:rPr kumimoji="1" lang="en-US" altLang="ko-KR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?</a:t>
            </a:r>
            <a:r>
              <a:rPr kumimoji="1" lang="ko-KR" altLang="en-US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 </a:t>
            </a:r>
            <a:endParaRPr kumimoji="1" lang="en-US" altLang="ko-KR" sz="1600" dirty="0">
              <a:solidFill>
                <a:schemeClr val="bg1"/>
              </a:solidFill>
              <a:latin typeface="HeadLineA" pitchFamily="2" charset="-127"/>
              <a:ea typeface="HeadLineA" pitchFamily="2" charset="-127"/>
              <a:cs typeface="Al Tarikh" pitchFamily="2" charset="-78"/>
            </a:endParaRPr>
          </a:p>
          <a:p>
            <a:r>
              <a:rPr kumimoji="1" lang="ko-KR" altLang="en-US" sz="1600" dirty="0" err="1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레트로</a:t>
            </a:r>
            <a:r>
              <a:rPr kumimoji="1" lang="ko-KR" altLang="en-US" sz="1600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  <a:cs typeface="Al Tarikh" pitchFamily="2" charset="-78"/>
              </a:rPr>
              <a:t> 감성을 자극시킨다 우리가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631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게임의 네 가지 요소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미적요소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사운드</a:t>
            </a:r>
            <a:endParaRPr kumimoji="1" lang="en-US" altLang="ko-KR" dirty="0"/>
          </a:p>
          <a:p>
            <a:r>
              <a:rPr kumimoji="1" lang="ko-KR" altLang="en-US" dirty="0"/>
              <a:t>메커니즘 </a:t>
            </a:r>
            <a:r>
              <a:rPr kumimoji="1" lang="ko-KR" altLang="en-US" dirty="0" err="1"/>
              <a:t>절차와규칙</a:t>
            </a:r>
            <a:r>
              <a:rPr kumimoji="1" lang="ko-KR" altLang="en-US" dirty="0"/>
              <a:t> 목표를 줌 </a:t>
            </a:r>
            <a:r>
              <a:rPr kumimoji="1" lang="en-US" altLang="ko-KR" dirty="0" err="1"/>
              <a:t>howtouse</a:t>
            </a:r>
            <a:r>
              <a:rPr kumimoji="1" lang="ko-KR" altLang="en-US" dirty="0" err="1"/>
              <a:t>같은거</a:t>
            </a:r>
            <a:r>
              <a:rPr kumimoji="1" lang="ko-KR" altLang="en-US" dirty="0"/>
              <a:t> 경쟁심 자극 </a:t>
            </a:r>
            <a:r>
              <a:rPr kumimoji="1" lang="en-US" altLang="ko-KR" dirty="0"/>
              <a:t>(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기술 </a:t>
            </a:r>
            <a:r>
              <a:rPr kumimoji="1" lang="ko-KR" altLang="en-US" dirty="0" err="1"/>
              <a:t>노드제이에스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페이스ㅡ트레이커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github</a:t>
            </a:r>
            <a:endParaRPr kumimoji="1" lang="en-US" altLang="ko-KR" dirty="0"/>
          </a:p>
          <a:p>
            <a:r>
              <a:rPr kumimoji="1" lang="ko-KR" altLang="en-US" dirty="0"/>
              <a:t>이야기 게임에 펼쳐지는 스토리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스코어별로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장애물조절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피버타임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생명이용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12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UIUX</a:t>
            </a:r>
            <a:r>
              <a:rPr kumimoji="1" lang="ko-KR" altLang="en-US" dirty="0"/>
              <a:t>추가</a:t>
            </a:r>
            <a:r>
              <a:rPr kumimoji="1" lang="en-US" altLang="ko-KR" dirty="0"/>
              <a:t>%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23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게임의 네 가지 요소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미적요소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사운드</a:t>
            </a:r>
            <a:endParaRPr kumimoji="1" lang="en-US" altLang="ko-KR" dirty="0"/>
          </a:p>
          <a:p>
            <a:r>
              <a:rPr kumimoji="1" lang="ko-KR" altLang="en-US" dirty="0"/>
              <a:t>메커니즘 </a:t>
            </a:r>
            <a:r>
              <a:rPr kumimoji="1" lang="ko-KR" altLang="en-US" dirty="0" err="1"/>
              <a:t>절차와규칙</a:t>
            </a:r>
            <a:r>
              <a:rPr kumimoji="1" lang="ko-KR" altLang="en-US" dirty="0"/>
              <a:t> 목표를 줌 </a:t>
            </a:r>
            <a:r>
              <a:rPr kumimoji="1" lang="en-US" altLang="ko-KR" dirty="0" err="1"/>
              <a:t>howtouse</a:t>
            </a:r>
            <a:r>
              <a:rPr kumimoji="1" lang="ko-KR" altLang="en-US" dirty="0" err="1"/>
              <a:t>같은거</a:t>
            </a:r>
            <a:r>
              <a:rPr kumimoji="1" lang="ko-KR" altLang="en-US" dirty="0"/>
              <a:t> 경쟁심 자극 </a:t>
            </a:r>
            <a:r>
              <a:rPr kumimoji="1" lang="en-US" altLang="ko-KR" dirty="0"/>
              <a:t>(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기술 </a:t>
            </a:r>
            <a:r>
              <a:rPr kumimoji="1" lang="ko-KR" altLang="en-US" dirty="0" err="1"/>
              <a:t>노드제이에스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페이스ㅡ트레이커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github</a:t>
            </a:r>
            <a:endParaRPr kumimoji="1" lang="en-US" altLang="ko-KR" dirty="0"/>
          </a:p>
          <a:p>
            <a:r>
              <a:rPr kumimoji="1" lang="ko-KR" altLang="en-US" dirty="0"/>
              <a:t>이야기 게임에 펼쳐지는 스토리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스코어별로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장애물조절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피버타임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생명이용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154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게임의 절차는 이렇다 이 중 </a:t>
            </a:r>
            <a:r>
              <a:rPr kumimoji="1" lang="en-US" altLang="ko-KR" dirty="0"/>
              <a:t>sign up/in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rank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사용ㅈㅏ의</a:t>
            </a:r>
            <a:r>
              <a:rPr kumimoji="1" lang="ko-KR" altLang="en-US" dirty="0"/>
              <a:t> 경쟁심을 유발하기 위해서 </a:t>
            </a:r>
            <a:r>
              <a:rPr kumimoji="1" lang="ko-KR" altLang="en-US" dirty="0" err="1"/>
              <a:t>도입되었따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A1B3E-2956-E94B-9C1F-884F83F56A1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5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408BD-9944-EC47-A76E-BEDE12C90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5BE2B4-C55C-3446-ADA4-2442B6DED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336CD-C5D7-8B4B-934F-5DD05A03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3B550A-4C2F-C945-92A9-D2F8E6EC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C3436E-0491-8344-9F31-9281452B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3337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ED85C-8B1C-9748-A453-2BB2D371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36E911-2E0E-8E4B-B466-FFEBFC105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648B1A-BD5E-4941-9AC6-6FB72DBE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B24B0-C1F4-9B40-8544-44096295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64A3B-E96B-2041-9655-67F97E0A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310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475713-2FAF-074A-ACDA-CE7A37C90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26C06C-CD24-5D4E-BC6B-BBE95EB3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7084E-2A3E-304D-84C0-516B1E38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3CD28-31E9-4A47-994B-B5FD4DC2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08698-FA45-6F47-8059-0115BA8F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66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F2DC1-370C-344E-B2F4-923E83E3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58064-9C7E-7344-BFD6-FBE3E192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364BDD-DC98-A743-9F0D-B5A3E4E00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132E2-92C1-2641-B283-799CA788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340A1-8B88-4949-9D7E-9B9BC9C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5433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D1AC0-3607-E148-A634-F27E4F76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A4D144-8783-F44F-8C8B-D7FDFF9B6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DC1E9-4FFC-8D46-AB87-DC16B6328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AC2BC-6961-5742-A6C1-AC69260C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0E2AE7-4462-524C-8A3D-9FCB171A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737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857C3-BB58-4549-8B74-1F099188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F7621-453B-C54E-A209-80626D7EE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294F58-1209-3145-B8A7-F8DADC826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4EAC55-AA34-4A4C-AA8F-42A82198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345B12-125C-D74D-8520-573602BA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8AD9F-4506-C841-A111-0C45A576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122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87C1F-1F16-7542-8503-2F81A4D5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956185-A813-8646-A5AB-3A6861035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20C95F-F83A-F94C-AFB3-2F438D9F7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83C0F4-280E-4442-8702-7A29775C8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D6CCF7-55D3-144E-9A0D-5B2865D8FC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DD86D8-1F62-E64F-BF50-33C3EC6D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7DEB47-5283-044C-8EBC-EC69A85B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29CDD1-C59B-1A4F-83E7-F55C1FBE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53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A8F47-0BAB-9A4C-BA6E-333F8BCE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2F7E8-8992-4748-B31D-65474005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1C9FC7-4362-6D4F-8FB7-808FF25F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F1EB39-4C54-8E48-BC7C-A752090D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544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11CB55-16F3-C145-9971-6BF07961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7961D9-60E8-B545-929B-954FBF00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9197D-EF29-2F40-A435-3A33A7D7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980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36C3F-C2C3-164F-AEA7-FD0A0EBD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1D87-B0A6-7044-9F64-639E93886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D7C46-F224-AA4D-ACE7-EBDF1C9E3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AABA83-7EB6-6742-B317-6144ACDE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BCBA8C-2DB3-7E45-B9B1-23FFD6F9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5C368-6ABE-2048-A51B-61B3487B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996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F4F2E-690A-6C4F-A54F-BCC6CDCB0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37C62C-4773-F840-A6F5-9BDD46D4B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CF2660-6704-0A41-8A28-F5221B5E3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137DFB-969E-1242-9ED7-30031834C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0B7889-616F-0540-A5B7-34B01D68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657079-182F-A04B-839D-B32C19DE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975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C916C7-E261-B347-BEC0-3074BC9C0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2A41E6-44B5-0940-9FA1-9A30E696B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EF55-8882-CD41-B4C3-C2C4DE630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3B5B2-886E-1343-8888-5775A761100D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207C0-03AF-D747-B649-8BE9A47D8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55F68-EF0E-E147-A4D2-9A83FCC5E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746EC-4943-254E-9AE0-B7144E306D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256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10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5.wdp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microsoft.com/office/2007/relationships/hdphoto" Target="../media/hdphoto6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2.png"/><Relationship Id="rId4" Type="http://schemas.openxmlformats.org/officeDocument/2006/relationships/image" Target="../media/image42.png"/><Relationship Id="rId9" Type="http://schemas.microsoft.com/office/2007/relationships/hdphoto" Target="../media/hdphoto7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8C4F31-2D7E-CC41-B946-AB108F4F84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79CCF-A5ED-E444-BC7A-C29C2311B02F}"/>
              </a:ext>
            </a:extLst>
          </p:cNvPr>
          <p:cNvSpPr txBox="1"/>
          <p:nvPr/>
        </p:nvSpPr>
        <p:spPr>
          <a:xfrm>
            <a:off x="10479506" y="36095"/>
            <a:ext cx="181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STAGE 00</a:t>
            </a:r>
            <a:endParaRPr kumimoji="1" lang="ko-KR" altLang="en-US" sz="2400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24280-AC5A-9145-9E9B-FD9034207979}"/>
              </a:ext>
            </a:extLst>
          </p:cNvPr>
          <p:cNvSpPr txBox="1"/>
          <p:nvPr/>
        </p:nvSpPr>
        <p:spPr>
          <a:xfrm>
            <a:off x="1872743" y="4906090"/>
            <a:ext cx="395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▶ </a:t>
            </a:r>
            <a:r>
              <a:rPr kumimoji="1" lang="en-US" altLang="ko-KR" sz="1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1P – 2017112065 </a:t>
            </a:r>
            <a:r>
              <a:rPr kumimoji="1" lang="ko-KR" altLang="en-US" dirty="0" err="1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김예지</a:t>
            </a:r>
            <a:endParaRPr kumimoji="1" lang="ko-KR" altLang="en-US" sz="1400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ACC8C-4C73-994C-B75C-BB74A91758F4}"/>
              </a:ext>
            </a:extLst>
          </p:cNvPr>
          <p:cNvSpPr txBox="1"/>
          <p:nvPr/>
        </p:nvSpPr>
        <p:spPr>
          <a:xfrm>
            <a:off x="6546574" y="4906090"/>
            <a:ext cx="418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▶ </a:t>
            </a:r>
            <a:r>
              <a:rPr kumimoji="1" lang="en-US" altLang="ko-KR" sz="1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2P – 2017112082 </a:t>
            </a:r>
            <a:r>
              <a:rPr kumimoji="1" lang="ko-KR" altLang="en-US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김혜지</a:t>
            </a:r>
            <a:endParaRPr kumimoji="1" lang="ko-KR" altLang="en-US" sz="1400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15A3-67F7-874B-BFAD-E3B10E06DE98}"/>
              </a:ext>
            </a:extLst>
          </p:cNvPr>
          <p:cNvSpPr txBox="1"/>
          <p:nvPr/>
        </p:nvSpPr>
        <p:spPr>
          <a:xfrm>
            <a:off x="1872743" y="5400918"/>
            <a:ext cx="395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▶ </a:t>
            </a:r>
            <a:r>
              <a:rPr kumimoji="1" lang="en-US" altLang="ko-KR" sz="1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3P </a:t>
            </a:r>
            <a:r>
              <a:rPr kumimoji="1" lang="en-US" altLang="ko-KR" sz="140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– 2017112106 </a:t>
            </a:r>
            <a:r>
              <a:rPr kumimoji="1" lang="ko-KR" altLang="en-US" b="1" dirty="0" err="1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신소희</a:t>
            </a:r>
            <a:endParaRPr kumimoji="1" lang="ko-KR" altLang="en-US" sz="1400" b="1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3A1F7-AD6C-D54A-B55B-082E7D4F848B}"/>
              </a:ext>
            </a:extLst>
          </p:cNvPr>
          <p:cNvSpPr txBox="1"/>
          <p:nvPr/>
        </p:nvSpPr>
        <p:spPr>
          <a:xfrm>
            <a:off x="6520070" y="5400918"/>
            <a:ext cx="4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▶ </a:t>
            </a:r>
            <a:r>
              <a:rPr kumimoji="1" lang="en-US" altLang="ko-KR" sz="1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4P – 2017112076 </a:t>
            </a:r>
            <a:r>
              <a:rPr kumimoji="1" lang="ko-KR" altLang="en-US" dirty="0" err="1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이미란</a:t>
            </a:r>
            <a:endParaRPr kumimoji="1" lang="ko-KR" altLang="en-US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E7043-EBCA-924E-B573-FB34BB8F677D}"/>
              </a:ext>
            </a:extLst>
          </p:cNvPr>
          <p:cNvSpPr txBox="1"/>
          <p:nvPr/>
        </p:nvSpPr>
        <p:spPr>
          <a:xfrm>
            <a:off x="4744152" y="62598"/>
            <a:ext cx="28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D21800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공개 </a:t>
            </a:r>
            <a:r>
              <a:rPr kumimoji="1" lang="en-US" altLang="ko-KR" dirty="0">
                <a:solidFill>
                  <a:srgbClr val="D21800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SW </a:t>
            </a:r>
            <a:r>
              <a:rPr kumimoji="1" lang="ko-KR" altLang="en-US" dirty="0">
                <a:solidFill>
                  <a:srgbClr val="D21800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0B813-DCA4-1E48-B5C6-324324EAA9AA}"/>
              </a:ext>
            </a:extLst>
          </p:cNvPr>
          <p:cNvSpPr txBox="1"/>
          <p:nvPr/>
        </p:nvSpPr>
        <p:spPr>
          <a:xfrm>
            <a:off x="3368794" y="4075113"/>
            <a:ext cx="601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D2180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TEAM</a:t>
            </a:r>
            <a:r>
              <a:rPr kumimoji="1" lang="en-US" altLang="ko-KR" dirty="0">
                <a:solidFill>
                  <a:srgbClr val="D2180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 OPEN_THE_DOOR</a:t>
            </a:r>
            <a:endParaRPr kumimoji="1" lang="ko-KR" altLang="en-US" dirty="0">
              <a:solidFill>
                <a:srgbClr val="D21800"/>
              </a:solidFill>
              <a:latin typeface="Silkscreen" pitchFamily="2" charset="0"/>
              <a:ea typeface="HeadLineA" pitchFamily="2" charset="-127"/>
              <a:cs typeface="Al Tarikh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82626-3A5E-D34E-93D4-C41C7838E940}"/>
              </a:ext>
            </a:extLst>
          </p:cNvPr>
          <p:cNvSpPr txBox="1"/>
          <p:nvPr/>
        </p:nvSpPr>
        <p:spPr>
          <a:xfrm>
            <a:off x="3655067" y="3263997"/>
            <a:ext cx="543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FDFF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F</a:t>
            </a:r>
            <a:r>
              <a:rPr kumimoji="1" lang="en-US" altLang="ko-KR" dirty="0">
                <a:solidFill>
                  <a:srgbClr val="FF930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A</a:t>
            </a:r>
            <a:r>
              <a:rPr kumimoji="1" lang="en-US" altLang="ko-KR" dirty="0">
                <a:solidFill>
                  <a:srgbClr val="FF2F92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C</a:t>
            </a:r>
            <a:r>
              <a:rPr kumimoji="1" lang="en-US" altLang="ko-KR" dirty="0">
                <a:solidFill>
                  <a:srgbClr val="FF000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E</a:t>
            </a:r>
            <a:r>
              <a:rPr kumimoji="1" lang="en-US" altLang="ko-KR" dirty="0">
                <a:solidFill>
                  <a:srgbClr val="FF930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 </a:t>
            </a:r>
            <a:r>
              <a:rPr kumimoji="1" lang="en-US" altLang="ko-KR" dirty="0">
                <a:solidFill>
                  <a:srgbClr val="7030A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E</a:t>
            </a:r>
            <a:r>
              <a:rPr kumimoji="1" lang="en-US" altLang="ko-KR" dirty="0">
                <a:solidFill>
                  <a:srgbClr val="92D05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A</a:t>
            </a:r>
            <a:r>
              <a:rPr kumimoji="1" lang="en-US" altLang="ko-KR" dirty="0">
                <a:solidFill>
                  <a:srgbClr val="FFFF0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T</a:t>
            </a:r>
            <a:r>
              <a:rPr kumimoji="1" lang="en-US" altLang="ko-KR" dirty="0">
                <a:solidFill>
                  <a:srgbClr val="FF000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I</a:t>
            </a:r>
            <a:r>
              <a:rPr kumimoji="1" lang="en-US" altLang="ko-KR" dirty="0">
                <a:solidFill>
                  <a:srgbClr val="00FDFF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N</a:t>
            </a:r>
            <a:r>
              <a:rPr kumimoji="1" lang="en-US" altLang="ko-KR" dirty="0">
                <a:solidFill>
                  <a:srgbClr val="FF2F92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G</a:t>
            </a:r>
            <a:r>
              <a:rPr kumimoji="1" lang="en-US" altLang="ko-KR" dirty="0">
                <a:solidFill>
                  <a:srgbClr val="FF000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 </a:t>
            </a:r>
            <a:r>
              <a:rPr kumimoji="1" lang="en-US" altLang="ko-KR" dirty="0">
                <a:solidFill>
                  <a:srgbClr val="FF930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G</a:t>
            </a:r>
            <a:r>
              <a:rPr kumimoji="1" lang="en-US" altLang="ko-KR" dirty="0">
                <a:solidFill>
                  <a:srgbClr val="7030A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A</a:t>
            </a:r>
            <a:r>
              <a:rPr kumimoji="1" lang="en-US" altLang="ko-KR" dirty="0">
                <a:solidFill>
                  <a:srgbClr val="92D05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M</a:t>
            </a:r>
            <a:r>
              <a:rPr kumimoji="1" lang="en-US" altLang="ko-KR" dirty="0">
                <a:solidFill>
                  <a:srgbClr val="FFFF0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E</a:t>
            </a:r>
            <a:r>
              <a:rPr kumimoji="1" lang="en-US" altLang="ko-KR" dirty="0">
                <a:solidFill>
                  <a:srgbClr val="FF0000"/>
                </a:solidFill>
                <a:latin typeface="Silkscreen" pitchFamily="2" charset="0"/>
                <a:ea typeface="HeadLineA" pitchFamily="2" charset="-127"/>
                <a:cs typeface="Al Tarikh" pitchFamily="2" charset="-78"/>
              </a:rPr>
              <a:t>!</a:t>
            </a:r>
            <a:endParaRPr kumimoji="1" lang="ko-KR" altLang="en-US" dirty="0">
              <a:solidFill>
                <a:srgbClr val="00FDFF"/>
              </a:solidFill>
              <a:latin typeface="Silkscreen" pitchFamily="2" charset="0"/>
              <a:ea typeface="HeadLineA" pitchFamily="2" charset="-127"/>
              <a:cs typeface="Al Tarikh" pitchFamily="2" charset="-7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B0BDDE-D553-6945-9AB5-FC60B3919ACE}"/>
              </a:ext>
            </a:extLst>
          </p:cNvPr>
          <p:cNvSpPr/>
          <p:nvPr/>
        </p:nvSpPr>
        <p:spPr>
          <a:xfrm>
            <a:off x="274321" y="533855"/>
            <a:ext cx="11612880" cy="595838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6A50625-5859-4D80-B4B1-B76F675515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8" t="8077" r="11383" b="68399"/>
          <a:stretch/>
        </p:blipFill>
        <p:spPr>
          <a:xfrm>
            <a:off x="3346216" y="1464427"/>
            <a:ext cx="6208889" cy="14338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578B77-0B5B-4940-8326-64272896A4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D935A2D-3447-43C3-AD4E-437C754A8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80F873C-BFCB-4920-B751-4E6D1F9C49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6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4776B50-B529-1A4E-83AF-7BD5694C5F32}"/>
              </a:ext>
            </a:extLst>
          </p:cNvPr>
          <p:cNvSpPr txBox="1"/>
          <p:nvPr/>
        </p:nvSpPr>
        <p:spPr>
          <a:xfrm>
            <a:off x="318356" y="1991159"/>
            <a:ext cx="471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단순한 게임 진행 </a:t>
            </a:r>
            <a:r>
              <a:rPr kumimoji="1" lang="en-US" altLang="ko-KR" sz="32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?</a:t>
            </a:r>
            <a:endParaRPr kumimoji="1" lang="ko-KR" altLang="en-US" sz="3200" spc="-15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CA88E-0251-3E44-AFE1-F4D880C6FF62}"/>
              </a:ext>
            </a:extLst>
          </p:cNvPr>
          <p:cNvSpPr txBox="1"/>
          <p:nvPr/>
        </p:nvSpPr>
        <p:spPr>
          <a:xfrm>
            <a:off x="6958195" y="2026769"/>
            <a:ext cx="471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흥미가 점차 떨어짐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8FA857-AF36-2E4E-B61B-0174FC1A0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403" y="3122795"/>
            <a:ext cx="2700938" cy="27009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04C07A-B099-3642-A5C0-62B7B4260E21}"/>
              </a:ext>
            </a:extLst>
          </p:cNvPr>
          <p:cNvSpPr txBox="1"/>
          <p:nvPr/>
        </p:nvSpPr>
        <p:spPr>
          <a:xfrm>
            <a:off x="3736916" y="5573988"/>
            <a:ext cx="471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[ </a:t>
            </a:r>
            <a:r>
              <a:rPr kumimoji="1" lang="en-US" altLang="ko-KR" sz="3200" b="1" spc="-15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Rank System</a:t>
            </a:r>
            <a:r>
              <a:rPr kumimoji="1" lang="ko-KR" altLang="en-US" sz="3200" b="1" spc="-15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kumimoji="1" lang="ko-KR" altLang="en-US" sz="32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도입 </a:t>
            </a:r>
            <a:r>
              <a:rPr kumimoji="1" lang="en-US" altLang="ko-KR" sz="32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]</a:t>
            </a:r>
            <a:endParaRPr kumimoji="1" lang="ko-KR" altLang="en-US" sz="3200" spc="-15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7" name="그림 16" descr="벡터그래픽이(가) 표시된 사진&#10;&#10;자동 생성된 설명">
            <a:extLst>
              <a:ext uri="{FF2B5EF4-FFF2-40B4-BE49-F238E27FC236}">
                <a16:creationId xmlns:a16="http://schemas.microsoft.com/office/drawing/2014/main" id="{2E224FC4-EFB2-9D47-9D0A-724210A17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084" y="3738165"/>
            <a:ext cx="1724393" cy="1724393"/>
          </a:xfrm>
          <a:prstGeom prst="rect">
            <a:avLst/>
          </a:prstGeom>
        </p:spPr>
      </p:pic>
      <p:pic>
        <p:nvPicPr>
          <p:cNvPr id="19" name="그림 18" descr="벡터그래픽이(가) 표시된 사진&#10;&#10;자동 생성된 설명">
            <a:extLst>
              <a:ext uri="{FF2B5EF4-FFF2-40B4-BE49-F238E27FC236}">
                <a16:creationId xmlns:a16="http://schemas.microsoft.com/office/drawing/2014/main" id="{E5D9CEA4-8312-6F46-BA06-52FADC6C7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926" y="3445933"/>
            <a:ext cx="1819758" cy="181975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C247561D-090A-2342-8D96-AB231B0DF81F}"/>
              </a:ext>
            </a:extLst>
          </p:cNvPr>
          <p:cNvSpPr/>
          <p:nvPr/>
        </p:nvSpPr>
        <p:spPr>
          <a:xfrm>
            <a:off x="1114938" y="3080153"/>
            <a:ext cx="2861733" cy="2743580"/>
          </a:xfrm>
          <a:prstGeom prst="ellipse">
            <a:avLst/>
          </a:prstGeom>
          <a:noFill/>
          <a:ln>
            <a:solidFill>
              <a:schemeClr val="bg1">
                <a:alpha val="68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B8E1B2-5196-F540-8C00-CE840B187C99}"/>
              </a:ext>
            </a:extLst>
          </p:cNvPr>
          <p:cNvSpPr/>
          <p:nvPr/>
        </p:nvSpPr>
        <p:spPr>
          <a:xfrm>
            <a:off x="7886413" y="3080153"/>
            <a:ext cx="2861733" cy="2743580"/>
          </a:xfrm>
          <a:prstGeom prst="ellipse">
            <a:avLst/>
          </a:prstGeom>
          <a:noFill/>
          <a:ln>
            <a:solidFill>
              <a:schemeClr val="bg1">
                <a:alpha val="68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63706C-9D92-45DB-88E8-40F415B85700}"/>
              </a:ext>
            </a:extLst>
          </p:cNvPr>
          <p:cNvSpPr txBox="1"/>
          <p:nvPr/>
        </p:nvSpPr>
        <p:spPr>
          <a:xfrm>
            <a:off x="159979" y="80447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▶ </a:t>
            </a:r>
            <a:r>
              <a:rPr kumimoji="1" lang="en-US" altLang="ko-KR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  <a:cs typeface="DungGeunMo" panose="020B0500000000000000" pitchFamily="34" charset="-127"/>
              </a:rPr>
              <a:t>STAGE 2</a:t>
            </a:r>
            <a:r>
              <a:rPr kumimoji="1" lang="ko-KR" altLang="en-US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  <a:cs typeface="DungGeunMo" panose="020B0500000000000000" pitchFamily="34" charset="-127"/>
              </a:rPr>
              <a:t> 설계 내용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578B01-D53C-4FD5-9A2D-E42C6AAD771F}"/>
              </a:ext>
            </a:extLst>
          </p:cNvPr>
          <p:cNvSpPr txBox="1"/>
          <p:nvPr/>
        </p:nvSpPr>
        <p:spPr>
          <a:xfrm>
            <a:off x="9771016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Press Start 2P" panose="02000503000000000000" pitchFamily="49" charset="0"/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latin typeface="Press Start 2P" panose="02000503000000000000" pitchFamily="49" charset="0"/>
              <a:ea typeface="HeadLineA" pitchFamily="2" charset="-127"/>
              <a:cs typeface="Al Tarikh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689F83-53A2-4801-B453-8D7E3ADB5E04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0EECA8-20FC-4192-B53D-DE669D55949A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51F2EB2-AB38-42D5-A24A-66620140482D}"/>
              </a:ext>
            </a:extLst>
          </p:cNvPr>
          <p:cNvSpPr/>
          <p:nvPr/>
        </p:nvSpPr>
        <p:spPr>
          <a:xfrm>
            <a:off x="511228" y="1098305"/>
            <a:ext cx="1704313" cy="35100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FE9D00-D741-4952-8514-8990024AB6D1}"/>
              </a:ext>
            </a:extLst>
          </p:cNvPr>
          <p:cNvSpPr txBox="1"/>
          <p:nvPr/>
        </p:nvSpPr>
        <p:spPr>
          <a:xfrm>
            <a:off x="318356" y="83733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solidFill>
                  <a:schemeClr val="bg1"/>
                </a:solidFill>
                <a:latin typeface="+mj-ea"/>
                <a:ea typeface="+mj-ea"/>
              </a:rPr>
              <a:t>매커니즘</a:t>
            </a:r>
            <a:endParaRPr kumimoji="1"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64F56-9CDB-4E80-8370-70994847B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234" y="1751576"/>
            <a:ext cx="1110689" cy="111068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1F4C353-325F-4FC8-A69D-B077C395309F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55641F2-157D-4F52-A6A9-EE9745024C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A9E8437-81A6-428A-84E4-DC515BDF1D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102B4B3-1EDC-4282-BA77-B399E72179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8A63706C-9D92-45DB-88E8-40F415B85700}"/>
              </a:ext>
            </a:extLst>
          </p:cNvPr>
          <p:cNvSpPr txBox="1"/>
          <p:nvPr/>
        </p:nvSpPr>
        <p:spPr>
          <a:xfrm>
            <a:off x="159979" y="80447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▶ </a:t>
            </a:r>
            <a:r>
              <a:rPr kumimoji="1" lang="en-US" altLang="ko-KR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  <a:cs typeface="DungGeunMo" panose="020B0500000000000000" pitchFamily="34" charset="-127"/>
              </a:rPr>
              <a:t>STAGE 2</a:t>
            </a:r>
            <a:r>
              <a:rPr kumimoji="1" lang="ko-KR" altLang="en-US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  <a:cs typeface="DungGeunMo" panose="020B0500000000000000" pitchFamily="34" charset="-127"/>
              </a:rPr>
              <a:t> 설계 내용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578B01-D53C-4FD5-9A2D-E42C6AAD771F}"/>
              </a:ext>
            </a:extLst>
          </p:cNvPr>
          <p:cNvSpPr txBox="1"/>
          <p:nvPr/>
        </p:nvSpPr>
        <p:spPr>
          <a:xfrm>
            <a:off x="9771016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Press Start 2P" panose="02000503000000000000" pitchFamily="49" charset="0"/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latin typeface="Press Start 2P" panose="02000503000000000000" pitchFamily="49" charset="0"/>
              <a:ea typeface="HeadLineA" pitchFamily="2" charset="-127"/>
              <a:cs typeface="Al Tarikh" pitchFamily="2" charset="-7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D7E8B4-CCAA-4265-8802-36F98B80BDBF}"/>
              </a:ext>
            </a:extLst>
          </p:cNvPr>
          <p:cNvSpPr txBox="1"/>
          <p:nvPr/>
        </p:nvSpPr>
        <p:spPr>
          <a:xfrm>
            <a:off x="9771016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6DA3B03-92E7-4774-80AC-E7677158E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55287" y="142002"/>
            <a:ext cx="416583" cy="4670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689F83-53A2-4801-B453-8D7E3ADB5E04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0EECA8-20FC-4192-B53D-DE669D55949A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51F2EB2-AB38-42D5-A24A-66620140482D}"/>
              </a:ext>
            </a:extLst>
          </p:cNvPr>
          <p:cNvSpPr/>
          <p:nvPr/>
        </p:nvSpPr>
        <p:spPr>
          <a:xfrm>
            <a:off x="511228" y="1098305"/>
            <a:ext cx="1704313" cy="35100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FE9D00-D741-4952-8514-8990024AB6D1}"/>
              </a:ext>
            </a:extLst>
          </p:cNvPr>
          <p:cNvSpPr txBox="1"/>
          <p:nvPr/>
        </p:nvSpPr>
        <p:spPr>
          <a:xfrm>
            <a:off x="318356" y="83733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solidFill>
                  <a:schemeClr val="bg1"/>
                </a:solidFill>
                <a:latin typeface="+mj-ea"/>
                <a:ea typeface="+mj-ea"/>
              </a:rPr>
              <a:t>매커니즘</a:t>
            </a:r>
            <a:endParaRPr kumimoji="1"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38855F8-77AC-4654-B6E5-45555C957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93" y="3211013"/>
            <a:ext cx="3561976" cy="26714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0EFD85D-6630-44CC-99CB-4ABC13845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07" y="3211014"/>
            <a:ext cx="3561975" cy="26714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93FDE3C-B55A-46F8-9E0B-B54B5718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520" y="3211013"/>
            <a:ext cx="3561975" cy="267148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4121397-FCCC-40FB-B3FC-75A439B5D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356" y="1884972"/>
            <a:ext cx="11555287" cy="10009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389A0B2-219F-4E75-8EC4-60FD22D53C22}"/>
              </a:ext>
            </a:extLst>
          </p:cNvPr>
          <p:cNvSpPr txBox="1"/>
          <p:nvPr/>
        </p:nvSpPr>
        <p:spPr>
          <a:xfrm>
            <a:off x="3848055" y="2057334"/>
            <a:ext cx="471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GAME RULES</a:t>
            </a:r>
            <a:endParaRPr kumimoji="1"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81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018DCD-5430-5446-9C61-1E145D70B16D}"/>
              </a:ext>
            </a:extLst>
          </p:cNvPr>
          <p:cNvSpPr txBox="1"/>
          <p:nvPr/>
        </p:nvSpPr>
        <p:spPr>
          <a:xfrm>
            <a:off x="4553958" y="3152757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게임의 네 가지 요소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F05BB79-2138-984F-BA1F-131ABF760052}"/>
              </a:ext>
            </a:extLst>
          </p:cNvPr>
          <p:cNvCxnSpPr/>
          <p:nvPr/>
        </p:nvCxnSpPr>
        <p:spPr>
          <a:xfrm>
            <a:off x="6108230" y="1139581"/>
            <a:ext cx="0" cy="1466819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B5A2F2BB-FB88-D348-ABC5-F69EDFBACAED}"/>
              </a:ext>
            </a:extLst>
          </p:cNvPr>
          <p:cNvCxnSpPr/>
          <p:nvPr/>
        </p:nvCxnSpPr>
        <p:spPr>
          <a:xfrm>
            <a:off x="6096000" y="4272785"/>
            <a:ext cx="0" cy="1466819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974C884-3092-E54D-B974-0D88084A0A68}"/>
              </a:ext>
            </a:extLst>
          </p:cNvPr>
          <p:cNvCxnSpPr>
            <a:cxnSpLocks/>
          </p:cNvCxnSpPr>
          <p:nvPr/>
        </p:nvCxnSpPr>
        <p:spPr>
          <a:xfrm flipH="1" flipV="1">
            <a:off x="972457" y="3383589"/>
            <a:ext cx="3272971" cy="1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53AC2D-65DC-FA45-8868-BD295B88269C}"/>
              </a:ext>
            </a:extLst>
          </p:cNvPr>
          <p:cNvSpPr txBox="1"/>
          <p:nvPr/>
        </p:nvSpPr>
        <p:spPr>
          <a:xfrm>
            <a:off x="2304273" y="166651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미적</a:t>
            </a:r>
            <a:r>
              <a:rPr kumimoji="1"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요소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FBA1D1-D93E-5C4E-9093-0EB29826B5C7}"/>
              </a:ext>
            </a:extLst>
          </p:cNvPr>
          <p:cNvSpPr txBox="1"/>
          <p:nvPr/>
        </p:nvSpPr>
        <p:spPr>
          <a:xfrm>
            <a:off x="7599342" y="16665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메커니즘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EF71C5-6C68-CD41-8893-EA6540994003}"/>
              </a:ext>
            </a:extLst>
          </p:cNvPr>
          <p:cNvSpPr txBox="1"/>
          <p:nvPr/>
        </p:nvSpPr>
        <p:spPr>
          <a:xfrm>
            <a:off x="2541113" y="46149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이야기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ED099-FF53-FC48-AB08-DC003409F5C3}"/>
              </a:ext>
            </a:extLst>
          </p:cNvPr>
          <p:cNvSpPr txBox="1"/>
          <p:nvPr/>
        </p:nvSpPr>
        <p:spPr>
          <a:xfrm>
            <a:off x="8055459" y="46149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기술</a:t>
            </a: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531CEB8-C59A-314B-A6C3-796B1A70A2D4}"/>
              </a:ext>
            </a:extLst>
          </p:cNvPr>
          <p:cNvCxnSpPr>
            <a:cxnSpLocks/>
          </p:cNvCxnSpPr>
          <p:nvPr/>
        </p:nvCxnSpPr>
        <p:spPr>
          <a:xfrm flipH="1" flipV="1">
            <a:off x="7871819" y="3396546"/>
            <a:ext cx="3272971" cy="1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646B21-B2A5-4596-9C17-8CF179D240E4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D0BCD8-FECE-4FB0-9DB5-248CBA191E9E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CBEEC1-3731-499D-9905-8D10B6F2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26" y="2499233"/>
            <a:ext cx="3850448" cy="18595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DEB4C4B-A104-4520-A332-B9E1BFACE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7" t="13941" r="14316" b="10668"/>
          <a:stretch/>
        </p:blipFill>
        <p:spPr>
          <a:xfrm rot="19756769">
            <a:off x="3964140" y="4969776"/>
            <a:ext cx="1053914" cy="12407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27C11C-ECDE-4C19-9A43-1ECF0B6E4F60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812AE6-AA5F-4B86-A5FC-E88C507FEE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C290C3-DCA5-472C-8915-0473F44A69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388146-C810-4AA8-B598-855B250781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D4D83B6-9DF5-C84D-ADFD-C8F154F0EC7B}"/>
              </a:ext>
            </a:extLst>
          </p:cNvPr>
          <p:cNvSpPr txBox="1"/>
          <p:nvPr/>
        </p:nvSpPr>
        <p:spPr>
          <a:xfrm>
            <a:off x="1181060" y="1892363"/>
            <a:ext cx="9205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게임이 진행될수록 긴박해지도록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CBF8D7-C68F-B74B-86E3-1566627E8215}"/>
              </a:ext>
            </a:extLst>
          </p:cNvPr>
          <p:cNvSpPr/>
          <p:nvPr/>
        </p:nvSpPr>
        <p:spPr>
          <a:xfrm>
            <a:off x="6186530" y="1892363"/>
            <a:ext cx="735131" cy="50225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98CA62B-3CE5-C341-BA1D-0D3C6E443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0" b="93333" l="10000" r="90000">
                        <a14:foregroundMark x1="72889" y1="27396" x2="72889" y2="17292"/>
                        <a14:foregroundMark x1="25778" y1="49375" x2="25778" y2="30833"/>
                        <a14:foregroundMark x1="33667" y1="94063" x2="65667" y2="92813"/>
                        <a14:foregroundMark x1="65667" y1="92813" x2="69000" y2="93333"/>
                        <a14:backgroundMark x1="44778" y1="10833" x2="44778" y2="6875"/>
                        <a14:backgroundMark x1="46000" y1="11146" x2="45556" y2="6875"/>
                        <a14:backgroundMark x1="46556" y1="10417" x2="46556" y2="6458"/>
                        <a14:backgroundMark x1="46889" y1="9583" x2="46889" y2="6146"/>
                        <a14:backgroundMark x1="46889" y1="8854" x2="46889" y2="11146"/>
                        <a14:backgroundMark x1="46556" y1="10417" x2="46556" y2="7187"/>
                        <a14:backgroundMark x1="46889" y1="9375" x2="46889" y2="7396"/>
                        <a14:backgroundMark x1="46889" y1="9167" x2="47111" y2="6458"/>
                        <a14:backgroundMark x1="47111" y1="9583" x2="47111" y2="6875"/>
                        <a14:backgroundMark x1="47333" y1="9375" x2="47333" y2="7187"/>
                        <a14:backgroundMark x1="47333" y1="6875" x2="47111" y2="1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1589" y="2778229"/>
            <a:ext cx="2270125" cy="24214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948388-F969-AB4D-BCA2-DBC5B43DB61E}"/>
              </a:ext>
            </a:extLst>
          </p:cNvPr>
          <p:cNvSpPr txBox="1"/>
          <p:nvPr/>
        </p:nvSpPr>
        <p:spPr>
          <a:xfrm>
            <a:off x="938539" y="5620460"/>
            <a:ext cx="2522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장애물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3485A-6E32-EB42-AF50-AF62773A274E}"/>
              </a:ext>
            </a:extLst>
          </p:cNvPr>
          <p:cNvSpPr txBox="1"/>
          <p:nvPr/>
        </p:nvSpPr>
        <p:spPr>
          <a:xfrm>
            <a:off x="4735185" y="5620460"/>
            <a:ext cx="2522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피벗 타임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7D4C12-BA08-B047-A3F9-13EB6FF4F962}"/>
              </a:ext>
            </a:extLst>
          </p:cNvPr>
          <p:cNvSpPr txBox="1"/>
          <p:nvPr/>
        </p:nvSpPr>
        <p:spPr>
          <a:xfrm>
            <a:off x="8315398" y="5590798"/>
            <a:ext cx="2522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3</a:t>
            </a:r>
            <a:r>
              <a:rPr kumimoji="1" lang="ko-KR" altLang="en-US" sz="28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개의 생명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C7B79E-0E50-2B4D-AABD-8AF139EA7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93" b="91107" l="10000" r="90000">
                        <a14:foregroundMark x1="31136" y1="33557" x2="27273" y2="23154"/>
                        <a14:foregroundMark x1="40341" y1="10403" x2="28977" y2="9564"/>
                        <a14:foregroundMark x1="71591" y1="10067" x2="59545" y2="9060"/>
                        <a14:foregroundMark x1="47614" y1="90436" x2="51477" y2="911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108" y="3439570"/>
            <a:ext cx="1265421" cy="8570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93ECDC7-FCB0-824B-852E-233A80E80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93" b="91107" l="10000" r="90000">
                        <a14:foregroundMark x1="31136" y1="33557" x2="27273" y2="23154"/>
                        <a14:foregroundMark x1="40341" y1="10403" x2="28977" y2="9564"/>
                        <a14:foregroundMark x1="71591" y1="10067" x2="59545" y2="9060"/>
                        <a14:foregroundMark x1="47614" y1="90436" x2="51477" y2="911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2070" y="4211556"/>
            <a:ext cx="1265421" cy="85703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2757B02-B995-7247-B809-A171D078B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93" b="91107" l="10000" r="90000">
                        <a14:foregroundMark x1="31136" y1="33557" x2="27273" y2="23154"/>
                        <a14:foregroundMark x1="40341" y1="10403" x2="28977" y2="9564"/>
                        <a14:foregroundMark x1="71591" y1="10067" x2="59545" y2="9060"/>
                        <a14:foregroundMark x1="47614" y1="90436" x2="51477" y2="911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2362" y="4216430"/>
            <a:ext cx="1265421" cy="85703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DDFFA9-A30A-4112-8BB8-3AF89586EBDE}"/>
              </a:ext>
            </a:extLst>
          </p:cNvPr>
          <p:cNvSpPr/>
          <p:nvPr/>
        </p:nvSpPr>
        <p:spPr>
          <a:xfrm>
            <a:off x="511228" y="1098305"/>
            <a:ext cx="1704313" cy="35100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9F0E9-BDC9-476D-A230-28F837D027DA}"/>
              </a:ext>
            </a:extLst>
          </p:cNvPr>
          <p:cNvSpPr txBox="1"/>
          <p:nvPr/>
        </p:nvSpPr>
        <p:spPr>
          <a:xfrm>
            <a:off x="655498" y="83733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이야기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7DAF25-063C-4572-A879-994A81AF61C9}"/>
              </a:ext>
            </a:extLst>
          </p:cNvPr>
          <p:cNvSpPr txBox="1"/>
          <p:nvPr/>
        </p:nvSpPr>
        <p:spPr>
          <a:xfrm>
            <a:off x="2408413" y="981701"/>
            <a:ext cx="4114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9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kumimoji="1"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게임에 펼쳐지는 스토리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9E1A3C-AC61-4E23-AB61-E89433A08739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29BCEA-F59A-46C9-ADFD-75394D1046AB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662960C6-89EB-4824-A7E2-9039D3DA8F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945" y="2920129"/>
            <a:ext cx="2546936" cy="27733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CD5D82-EAA1-497D-93EA-836EA2B0885D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43D5BBC-BA44-4DB8-BE65-25E84550836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B0DE15-3AC9-4A7A-B096-57A52A22F9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1E28726-0BA6-4909-9B98-052F03AAF8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790391-E15D-4208-A2FC-09ABB2CC647D}"/>
              </a:ext>
            </a:extLst>
          </p:cNvPr>
          <p:cNvSpPr txBox="1"/>
          <p:nvPr/>
        </p:nvSpPr>
        <p:spPr>
          <a:xfrm>
            <a:off x="1030453" y="552182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[          ]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96DCB6-7014-4BBC-A980-927519FF646A}"/>
              </a:ext>
            </a:extLst>
          </p:cNvPr>
          <p:cNvSpPr txBox="1"/>
          <p:nvPr/>
        </p:nvSpPr>
        <p:spPr>
          <a:xfrm>
            <a:off x="4827099" y="5537941"/>
            <a:ext cx="2339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[          ]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933F56-5CE0-48C3-B999-4D269812A673}"/>
              </a:ext>
            </a:extLst>
          </p:cNvPr>
          <p:cNvSpPr txBox="1"/>
          <p:nvPr/>
        </p:nvSpPr>
        <p:spPr>
          <a:xfrm>
            <a:off x="8411267" y="5558424"/>
            <a:ext cx="2339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[          ]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2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7" grpId="0"/>
      <p:bldP spid="19" grpId="0"/>
      <p:bldP spid="20" grpId="0"/>
      <p:bldP spid="4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018DCD-5430-5446-9C61-1E145D70B16D}"/>
              </a:ext>
            </a:extLst>
          </p:cNvPr>
          <p:cNvSpPr txBox="1"/>
          <p:nvPr/>
        </p:nvSpPr>
        <p:spPr>
          <a:xfrm>
            <a:off x="4553958" y="3152757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게임의 네 가지 요소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F05BB79-2138-984F-BA1F-131ABF760052}"/>
              </a:ext>
            </a:extLst>
          </p:cNvPr>
          <p:cNvCxnSpPr/>
          <p:nvPr/>
        </p:nvCxnSpPr>
        <p:spPr>
          <a:xfrm>
            <a:off x="6108230" y="1139581"/>
            <a:ext cx="0" cy="1466819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B5A2F2BB-FB88-D348-ABC5-F69EDFBACAED}"/>
              </a:ext>
            </a:extLst>
          </p:cNvPr>
          <p:cNvCxnSpPr/>
          <p:nvPr/>
        </p:nvCxnSpPr>
        <p:spPr>
          <a:xfrm>
            <a:off x="6096000" y="4272785"/>
            <a:ext cx="0" cy="1466819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974C884-3092-E54D-B974-0D88084A0A68}"/>
              </a:ext>
            </a:extLst>
          </p:cNvPr>
          <p:cNvCxnSpPr>
            <a:cxnSpLocks/>
          </p:cNvCxnSpPr>
          <p:nvPr/>
        </p:nvCxnSpPr>
        <p:spPr>
          <a:xfrm flipH="1" flipV="1">
            <a:off x="972457" y="3383589"/>
            <a:ext cx="3272971" cy="1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53AC2D-65DC-FA45-8868-BD295B88269C}"/>
              </a:ext>
            </a:extLst>
          </p:cNvPr>
          <p:cNvSpPr txBox="1"/>
          <p:nvPr/>
        </p:nvSpPr>
        <p:spPr>
          <a:xfrm>
            <a:off x="2304273" y="166651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미적</a:t>
            </a:r>
            <a:r>
              <a:rPr kumimoji="1"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요소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FBA1D1-D93E-5C4E-9093-0EB29826B5C7}"/>
              </a:ext>
            </a:extLst>
          </p:cNvPr>
          <p:cNvSpPr txBox="1"/>
          <p:nvPr/>
        </p:nvSpPr>
        <p:spPr>
          <a:xfrm>
            <a:off x="7599342" y="16665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메커니즘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EF71C5-6C68-CD41-8893-EA6540994003}"/>
              </a:ext>
            </a:extLst>
          </p:cNvPr>
          <p:cNvSpPr txBox="1"/>
          <p:nvPr/>
        </p:nvSpPr>
        <p:spPr>
          <a:xfrm>
            <a:off x="2541113" y="46149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이야기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ED099-FF53-FC48-AB08-DC003409F5C3}"/>
              </a:ext>
            </a:extLst>
          </p:cNvPr>
          <p:cNvSpPr txBox="1"/>
          <p:nvPr/>
        </p:nvSpPr>
        <p:spPr>
          <a:xfrm>
            <a:off x="8055459" y="46149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기술</a:t>
            </a: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531CEB8-C59A-314B-A6C3-796B1A70A2D4}"/>
              </a:ext>
            </a:extLst>
          </p:cNvPr>
          <p:cNvCxnSpPr>
            <a:cxnSpLocks/>
          </p:cNvCxnSpPr>
          <p:nvPr/>
        </p:nvCxnSpPr>
        <p:spPr>
          <a:xfrm flipH="1" flipV="1">
            <a:off x="7871819" y="3396546"/>
            <a:ext cx="3272971" cy="1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646B21-B2A5-4596-9C17-8CF179D240E4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D0BCD8-FECE-4FB0-9DB5-248CBA191E9E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CBEEC1-3731-499D-9905-8D10B6F2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26" y="2499233"/>
            <a:ext cx="3850448" cy="18595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DEB4C4B-A104-4520-A332-B9E1BFACE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7" t="13941" r="14316" b="10668"/>
          <a:stretch/>
        </p:blipFill>
        <p:spPr>
          <a:xfrm rot="19756769">
            <a:off x="9123930" y="4889662"/>
            <a:ext cx="1053914" cy="12407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27C11C-ECDE-4C19-9A43-1ECF0B6E4F60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812AE6-AA5F-4B86-A5FC-E88C507FEE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C290C3-DCA5-472C-8915-0473F44A69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388146-C810-4AA8-B598-855B250781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0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7F8BAA-78E4-2F46-B246-605C78F0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29" y="1287480"/>
            <a:ext cx="1921319" cy="163226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C85A8161-569E-CB4A-9698-01CEF084A009}"/>
              </a:ext>
            </a:extLst>
          </p:cNvPr>
          <p:cNvSpPr/>
          <p:nvPr/>
        </p:nvSpPr>
        <p:spPr>
          <a:xfrm>
            <a:off x="2621618" y="1032985"/>
            <a:ext cx="2166285" cy="2123033"/>
          </a:xfrm>
          <a:prstGeom prst="ellipse">
            <a:avLst/>
          </a:prstGeom>
          <a:noFill/>
          <a:ln>
            <a:solidFill>
              <a:srgbClr val="D1B8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1CA16-0355-3D47-A4DC-AE14257A9DDF}"/>
              </a:ext>
            </a:extLst>
          </p:cNvPr>
          <p:cNvSpPr txBox="1"/>
          <p:nvPr/>
        </p:nvSpPr>
        <p:spPr>
          <a:xfrm>
            <a:off x="2844581" y="921321"/>
            <a:ext cx="192207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FACE TRACKER</a:t>
            </a:r>
            <a:endParaRPr lang="ko-KR" altLang="en-US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74CC3B-E831-1E4F-9A19-64FF7E4EB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1" b="72016" l="10000" r="90000">
                        <a14:foregroundMark x1="42593" y1="26749" x2="42593" y2="26749"/>
                        <a14:foregroundMark x1="52963" y1="2881" x2="52963" y2="2881"/>
                        <a14:foregroundMark x1="26667" y1="48560" x2="26667" y2="48560"/>
                        <a14:foregroundMark x1="31852" y1="72016" x2="31852" y2="72016"/>
                        <a14:backgroundMark x1="11481" y1="22222" x2="11481" y2="22222"/>
                      </a14:backgroundRemoval>
                    </a14:imgEffect>
                  </a14:imgLayer>
                </a14:imgProps>
              </a:ext>
            </a:extLst>
          </a:blip>
          <a:srcRect l="8697" r="10191" b="25347"/>
          <a:stretch/>
        </p:blipFill>
        <p:spPr>
          <a:xfrm>
            <a:off x="8388509" y="1370726"/>
            <a:ext cx="1634437" cy="140168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73580F4-E0FF-FB44-8927-B6723B1D59F5}"/>
              </a:ext>
            </a:extLst>
          </p:cNvPr>
          <p:cNvSpPr/>
          <p:nvPr/>
        </p:nvSpPr>
        <p:spPr>
          <a:xfrm>
            <a:off x="8129509" y="1042097"/>
            <a:ext cx="2166285" cy="2123033"/>
          </a:xfrm>
          <a:prstGeom prst="ellipse">
            <a:avLst/>
          </a:prstGeom>
          <a:noFill/>
          <a:ln>
            <a:solidFill>
              <a:srgbClr val="D1B8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6C0B8-2C5B-8841-8B31-F9C8DB785CFA}"/>
              </a:ext>
            </a:extLst>
          </p:cNvPr>
          <p:cNvSpPr txBox="1"/>
          <p:nvPr/>
        </p:nvSpPr>
        <p:spPr>
          <a:xfrm>
            <a:off x="8620243" y="933784"/>
            <a:ext cx="122025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Open CV    </a:t>
            </a:r>
            <a:endParaRPr lang="ko-KR" altLang="en-US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6" name="그림 15" descr="벡터그래픽, 우산, 액세서리, 돔이(가) 표시된 사진&#10;&#10;자동 생성된 설명">
            <a:extLst>
              <a:ext uri="{FF2B5EF4-FFF2-40B4-BE49-F238E27FC236}">
                <a16:creationId xmlns:a16="http://schemas.microsoft.com/office/drawing/2014/main" id="{60998474-FB1C-4C4B-B361-F1C09A2E0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164" y="4469481"/>
            <a:ext cx="1493345" cy="149334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3B1CC7F-55D5-854B-9F18-6088C04DFBF6}"/>
              </a:ext>
            </a:extLst>
          </p:cNvPr>
          <p:cNvSpPr/>
          <p:nvPr/>
        </p:nvSpPr>
        <p:spPr>
          <a:xfrm>
            <a:off x="6558693" y="4154636"/>
            <a:ext cx="2166285" cy="2123033"/>
          </a:xfrm>
          <a:prstGeom prst="ellipse">
            <a:avLst/>
          </a:prstGeom>
          <a:noFill/>
          <a:ln>
            <a:solidFill>
              <a:srgbClr val="D1B8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1F945-0B88-ED48-9A6B-299E8CFB7A95}"/>
              </a:ext>
            </a:extLst>
          </p:cNvPr>
          <p:cNvSpPr txBox="1"/>
          <p:nvPr/>
        </p:nvSpPr>
        <p:spPr>
          <a:xfrm>
            <a:off x="7204780" y="4012205"/>
            <a:ext cx="99838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SERVER</a:t>
            </a:r>
            <a:endParaRPr lang="ko-KR" altLang="en-US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45640D-6AFC-F94B-8918-392F79FF82BB}"/>
              </a:ext>
            </a:extLst>
          </p:cNvPr>
          <p:cNvSpPr txBox="1"/>
          <p:nvPr/>
        </p:nvSpPr>
        <p:spPr>
          <a:xfrm>
            <a:off x="2584256" y="3327133"/>
            <a:ext cx="233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UBUNTU </a:t>
            </a:r>
            <a:r>
              <a:rPr kumimoji="1" lang="ko-KR" altLang="en-US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환경 기반</a:t>
            </a:r>
            <a:endParaRPr kumimoji="1" lang="en-US" altLang="ko-KR" spc="-15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78552-8DAF-EC44-8305-2C2F6CFFFBC5}"/>
              </a:ext>
            </a:extLst>
          </p:cNvPr>
          <p:cNvSpPr txBox="1"/>
          <p:nvPr/>
        </p:nvSpPr>
        <p:spPr>
          <a:xfrm>
            <a:off x="7852896" y="3327133"/>
            <a:ext cx="288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영상 처리 라이브러리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7CC9A1-3E1A-5E43-8CCB-255BADEEAF28}"/>
              </a:ext>
            </a:extLst>
          </p:cNvPr>
          <p:cNvSpPr/>
          <p:nvPr/>
        </p:nvSpPr>
        <p:spPr>
          <a:xfrm>
            <a:off x="3947436" y="4093119"/>
            <a:ext cx="2166285" cy="2123033"/>
          </a:xfrm>
          <a:prstGeom prst="ellipse">
            <a:avLst/>
          </a:prstGeom>
          <a:noFill/>
          <a:ln>
            <a:solidFill>
              <a:srgbClr val="D1B8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5A69BD-1961-3C48-BB47-072C4214AB72}"/>
              </a:ext>
            </a:extLst>
          </p:cNvPr>
          <p:cNvSpPr txBox="1"/>
          <p:nvPr/>
        </p:nvSpPr>
        <p:spPr>
          <a:xfrm>
            <a:off x="4593523" y="3950855"/>
            <a:ext cx="87411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DB</a:t>
            </a:r>
            <a:endParaRPr lang="ko-KR" altLang="en-US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F3191-B729-5E4A-B6D8-E186B5B9384C}"/>
              </a:ext>
            </a:extLst>
          </p:cNvPr>
          <p:cNvSpPr txBox="1"/>
          <p:nvPr/>
        </p:nvSpPr>
        <p:spPr>
          <a:xfrm>
            <a:off x="3586851" y="6373037"/>
            <a:ext cx="288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 INFO, SCORE </a:t>
            </a:r>
            <a:r>
              <a:rPr kumimoji="1" lang="ko-KR" altLang="en-US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기록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38D93E-56E7-A24F-9CEB-2F3A1E0E8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14" y="4664241"/>
            <a:ext cx="1159194" cy="1159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4F505-0614-E94A-894A-05AFD968862D}"/>
              </a:ext>
            </a:extLst>
          </p:cNvPr>
          <p:cNvSpPr txBox="1"/>
          <p:nvPr/>
        </p:nvSpPr>
        <p:spPr>
          <a:xfrm>
            <a:off x="6198108" y="6434554"/>
            <a:ext cx="288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통신</a:t>
            </a:r>
            <a:r>
              <a:rPr kumimoji="1" lang="en-US" altLang="ko-KR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&amp;</a:t>
            </a:r>
            <a:r>
              <a:rPr kumimoji="1" lang="ko-KR" altLang="en-US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kumimoji="1" lang="en-US" altLang="ko-KR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VIEW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F54A23-FA06-3B46-BCF0-4691D73EEB22}"/>
              </a:ext>
            </a:extLst>
          </p:cNvPr>
          <p:cNvSpPr txBox="1"/>
          <p:nvPr/>
        </p:nvSpPr>
        <p:spPr>
          <a:xfrm>
            <a:off x="1318217" y="848872"/>
            <a:ext cx="94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기술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468D5C-B990-41ED-9793-BA3A6377DE8C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A47C0E-1CBB-44AC-A8C0-64910541E30B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ABBCCD-4839-4F4F-BE33-80C0D5BB3FBD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C34E96D-E9E1-412D-83F7-9BA36D9713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770F60E-AF0C-4BA0-A160-5A8CF7D2C2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C9511F8-042D-490E-90C3-E4A7D9BAF3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716769-B2FF-4356-983D-BF4BD69D7029}"/>
              </a:ext>
            </a:extLst>
          </p:cNvPr>
          <p:cNvSpPr/>
          <p:nvPr/>
        </p:nvSpPr>
        <p:spPr>
          <a:xfrm>
            <a:off x="511228" y="1098305"/>
            <a:ext cx="1704313" cy="351006"/>
          </a:xfrm>
          <a:prstGeom prst="rect">
            <a:avLst/>
          </a:prstGeom>
          <a:solidFill>
            <a:srgbClr val="E851B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FC3C1B-3550-4157-93CF-0ED2A0367CE8}"/>
              </a:ext>
            </a:extLst>
          </p:cNvPr>
          <p:cNvSpPr txBox="1"/>
          <p:nvPr/>
        </p:nvSpPr>
        <p:spPr>
          <a:xfrm>
            <a:off x="860682" y="8373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기술</a:t>
            </a:r>
          </a:p>
        </p:txBody>
      </p:sp>
      <p:pic>
        <p:nvPicPr>
          <p:cNvPr id="4098" name="Picture 2" descr="OPEN GLì ëí ì´ë¯¸ì§ ê²ìê²°ê³¼">
            <a:extLst>
              <a:ext uri="{FF2B5EF4-FFF2-40B4-BE49-F238E27FC236}">
                <a16:creationId xmlns:a16="http://schemas.microsoft.com/office/drawing/2014/main" id="{BD6AD2DC-A5A9-4A71-A84F-207056C0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730" y="1687789"/>
            <a:ext cx="1905856" cy="83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AB81C267-4A13-40C3-A121-6B69016BFF34}"/>
              </a:ext>
            </a:extLst>
          </p:cNvPr>
          <p:cNvSpPr/>
          <p:nvPr/>
        </p:nvSpPr>
        <p:spPr>
          <a:xfrm>
            <a:off x="5427215" y="1070418"/>
            <a:ext cx="2166285" cy="2123033"/>
          </a:xfrm>
          <a:prstGeom prst="ellipse">
            <a:avLst/>
          </a:prstGeom>
          <a:noFill/>
          <a:ln>
            <a:solidFill>
              <a:srgbClr val="D1B8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FAFD71-82F5-4D81-8732-45238F5939A4}"/>
              </a:ext>
            </a:extLst>
          </p:cNvPr>
          <p:cNvSpPr txBox="1"/>
          <p:nvPr/>
        </p:nvSpPr>
        <p:spPr>
          <a:xfrm>
            <a:off x="5899303" y="929669"/>
            <a:ext cx="122025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Open GL    </a:t>
            </a:r>
            <a:endParaRPr lang="ko-KR" altLang="en-US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D07B33-77BA-4D45-A2E2-4A3CD31AF1BE}"/>
              </a:ext>
            </a:extLst>
          </p:cNvPr>
          <p:cNvSpPr txBox="1"/>
          <p:nvPr/>
        </p:nvSpPr>
        <p:spPr>
          <a:xfrm>
            <a:off x="5093931" y="3322321"/>
            <a:ext cx="288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그래픽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0913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3A2FA8-5C4C-AD4A-85F2-E496A57488B4}"/>
              </a:ext>
            </a:extLst>
          </p:cNvPr>
          <p:cNvSpPr/>
          <p:nvPr/>
        </p:nvSpPr>
        <p:spPr>
          <a:xfrm>
            <a:off x="7269594" y="2438189"/>
            <a:ext cx="1804630" cy="45842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7F8BAA-78E4-2F46-B246-605C78F0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1" y="2604294"/>
            <a:ext cx="1921319" cy="163226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C85A8161-569E-CB4A-9698-01CEF084A009}"/>
              </a:ext>
            </a:extLst>
          </p:cNvPr>
          <p:cNvSpPr/>
          <p:nvPr/>
        </p:nvSpPr>
        <p:spPr>
          <a:xfrm>
            <a:off x="707320" y="2349799"/>
            <a:ext cx="2166285" cy="2123033"/>
          </a:xfrm>
          <a:prstGeom prst="ellipse">
            <a:avLst/>
          </a:prstGeom>
          <a:noFill/>
          <a:ln>
            <a:solidFill>
              <a:srgbClr val="D1B8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1CA16-0355-3D47-A4DC-AE14257A9DDF}"/>
              </a:ext>
            </a:extLst>
          </p:cNvPr>
          <p:cNvSpPr txBox="1"/>
          <p:nvPr/>
        </p:nvSpPr>
        <p:spPr>
          <a:xfrm>
            <a:off x="930283" y="2238135"/>
            <a:ext cx="1704313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FACE TRACKER</a:t>
            </a:r>
            <a:endParaRPr lang="ko-KR" altLang="en-US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F54A23-FA06-3B46-BCF0-4691D73EEB22}"/>
              </a:ext>
            </a:extLst>
          </p:cNvPr>
          <p:cNvSpPr txBox="1"/>
          <p:nvPr/>
        </p:nvSpPr>
        <p:spPr>
          <a:xfrm>
            <a:off x="1318217" y="848872"/>
            <a:ext cx="94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기술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669FDB-E974-A64D-B90B-4FA66C8B959D}"/>
              </a:ext>
            </a:extLst>
          </p:cNvPr>
          <p:cNvSpPr txBox="1"/>
          <p:nvPr/>
        </p:nvSpPr>
        <p:spPr>
          <a:xfrm>
            <a:off x="4173108" y="2451658"/>
            <a:ext cx="526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사람의 얼굴을 식별</a:t>
            </a:r>
            <a:r>
              <a:rPr kumimoji="1" lang="en-US" altLang="ko-KR" sz="24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-&gt; </a:t>
            </a:r>
            <a:r>
              <a:rPr kumimoji="1" lang="ko-KR" altLang="en-US" sz="24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입을 인식 가능 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484EA5E-2568-6447-BA24-E7CF64657D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1" b="72016" l="10000" r="90000">
                        <a14:foregroundMark x1="42593" y1="26749" x2="42593" y2="26749"/>
                        <a14:foregroundMark x1="52963" y1="2881" x2="52963" y2="2881"/>
                        <a14:foregroundMark x1="26667" y1="48560" x2="26667" y2="48560"/>
                        <a14:foregroundMark x1="31852" y1="72016" x2="31852" y2="72016"/>
                        <a14:backgroundMark x1="11481" y1="22222" x2="11481" y2="22222"/>
                      </a14:backgroundRemoval>
                    </a14:imgEffect>
                  </a14:imgLayer>
                </a14:imgProps>
              </a:ext>
            </a:extLst>
          </a:blip>
          <a:srcRect l="8697" r="10191" b="25347"/>
          <a:stretch/>
        </p:blipFill>
        <p:spPr>
          <a:xfrm>
            <a:off x="9074223" y="3794101"/>
            <a:ext cx="1634437" cy="1401687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C1303C76-E530-4F4C-9030-FAF8401BF712}"/>
              </a:ext>
            </a:extLst>
          </p:cNvPr>
          <p:cNvSpPr/>
          <p:nvPr/>
        </p:nvSpPr>
        <p:spPr>
          <a:xfrm>
            <a:off x="8815223" y="3465472"/>
            <a:ext cx="2166285" cy="2123033"/>
          </a:xfrm>
          <a:prstGeom prst="ellipse">
            <a:avLst/>
          </a:prstGeom>
          <a:noFill/>
          <a:ln>
            <a:solidFill>
              <a:srgbClr val="D1B8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8C69B-EE77-F84B-AEFD-DF8276A621C4}"/>
              </a:ext>
            </a:extLst>
          </p:cNvPr>
          <p:cNvSpPr txBox="1"/>
          <p:nvPr/>
        </p:nvSpPr>
        <p:spPr>
          <a:xfrm>
            <a:off x="9338739" y="3357159"/>
            <a:ext cx="122176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Open CV    </a:t>
            </a:r>
            <a:endParaRPr lang="ko-KR" altLang="en-US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8894DB-8C33-A540-8F3A-176BAEEDE919}"/>
              </a:ext>
            </a:extLst>
          </p:cNvPr>
          <p:cNvSpPr txBox="1"/>
          <p:nvPr/>
        </p:nvSpPr>
        <p:spPr>
          <a:xfrm flipH="1">
            <a:off x="2875456" y="4406342"/>
            <a:ext cx="526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웹카메라 인식 및 영상 처리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EEDC88-8B7D-2C45-A144-586B0530DB05}"/>
              </a:ext>
            </a:extLst>
          </p:cNvPr>
          <p:cNvSpPr/>
          <p:nvPr/>
        </p:nvSpPr>
        <p:spPr>
          <a:xfrm>
            <a:off x="4310736" y="4912400"/>
            <a:ext cx="2941995" cy="35100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C++ </a:t>
            </a:r>
            <a:r>
              <a:rPr kumimoji="1" lang="ko-KR" altLang="en-US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코드에 라이브러리 추가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EC87CC-1CBE-4D67-AC8D-C1F91085ABB1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21741-A34C-45A2-A89C-5D7CE61668B0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17A6A-03DF-4D63-B9FA-C1471B6D13FF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13FE51-89A9-4D00-8A32-5B3C1AFB5E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1A6B7C6-EA69-4E3C-BD5A-195CA23923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F0A82C1-758A-4AB5-9D20-9F6BAFA9C8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62C8A5-943A-4D5E-B3EF-DC9EE98E2440}"/>
              </a:ext>
            </a:extLst>
          </p:cNvPr>
          <p:cNvSpPr/>
          <p:nvPr/>
        </p:nvSpPr>
        <p:spPr>
          <a:xfrm>
            <a:off x="511228" y="1098305"/>
            <a:ext cx="1704313" cy="351006"/>
          </a:xfrm>
          <a:prstGeom prst="rect">
            <a:avLst/>
          </a:prstGeom>
          <a:solidFill>
            <a:srgbClr val="E851B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3A9CBC-5C16-46CE-8615-CC738A0CC1FF}"/>
              </a:ext>
            </a:extLst>
          </p:cNvPr>
          <p:cNvSpPr txBox="1"/>
          <p:nvPr/>
        </p:nvSpPr>
        <p:spPr>
          <a:xfrm>
            <a:off x="860682" y="8373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기술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40CFF00-778C-48D9-9E36-46E7B4C02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107" y="2149889"/>
            <a:ext cx="1006629" cy="100662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AA31294-B14B-493C-859E-ED8D4776F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525579" y="4122526"/>
            <a:ext cx="1110689" cy="11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0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9" grpId="0" animBg="1"/>
      <p:bldP spid="10" grpId="0" animBg="1"/>
      <p:bldP spid="29" grpId="0"/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AF54A23-FA06-3B46-BCF0-4691D73EEB22}"/>
              </a:ext>
            </a:extLst>
          </p:cNvPr>
          <p:cNvSpPr txBox="1"/>
          <p:nvPr/>
        </p:nvSpPr>
        <p:spPr>
          <a:xfrm>
            <a:off x="1318217" y="848872"/>
            <a:ext cx="94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기술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1303C76-E530-4F4C-9030-FAF8401BF712}"/>
              </a:ext>
            </a:extLst>
          </p:cNvPr>
          <p:cNvSpPr/>
          <p:nvPr/>
        </p:nvSpPr>
        <p:spPr>
          <a:xfrm>
            <a:off x="2220469" y="2639026"/>
            <a:ext cx="2166285" cy="2123033"/>
          </a:xfrm>
          <a:prstGeom prst="ellipse">
            <a:avLst/>
          </a:prstGeom>
          <a:noFill/>
          <a:ln>
            <a:solidFill>
              <a:srgbClr val="D1B8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8C69B-EE77-F84B-AEFD-DF8276A621C4}"/>
              </a:ext>
            </a:extLst>
          </p:cNvPr>
          <p:cNvSpPr txBox="1"/>
          <p:nvPr/>
        </p:nvSpPr>
        <p:spPr>
          <a:xfrm>
            <a:off x="2743985" y="2530713"/>
            <a:ext cx="122176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Open GL</a:t>
            </a:r>
            <a:endParaRPr lang="ko-KR" altLang="en-US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8894DB-8C33-A540-8F3A-176BAEEDE919}"/>
              </a:ext>
            </a:extLst>
          </p:cNvPr>
          <p:cNvSpPr txBox="1"/>
          <p:nvPr/>
        </p:nvSpPr>
        <p:spPr>
          <a:xfrm flipH="1">
            <a:off x="5212988" y="3367445"/>
            <a:ext cx="526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날라오는 도형 및 그래픽 처리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EEDC88-8B7D-2C45-A144-586B0530DB05}"/>
              </a:ext>
            </a:extLst>
          </p:cNvPr>
          <p:cNvSpPr/>
          <p:nvPr/>
        </p:nvSpPr>
        <p:spPr>
          <a:xfrm>
            <a:off x="6648268" y="3873503"/>
            <a:ext cx="2941995" cy="35100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C++ </a:t>
            </a:r>
            <a:r>
              <a:rPr kumimoji="1" lang="ko-KR" altLang="en-US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코드에 라이브러리 추가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EC87CC-1CBE-4D67-AC8D-C1F91085ABB1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21741-A34C-45A2-A89C-5D7CE61668B0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17A6A-03DF-4D63-B9FA-C1471B6D13FF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13FE51-89A9-4D00-8A32-5B3C1AFB5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1A6B7C6-EA69-4E3C-BD5A-195CA2392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F0A82C1-758A-4AB5-9D20-9F6BAFA9C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62C8A5-943A-4D5E-B3EF-DC9EE98E2440}"/>
              </a:ext>
            </a:extLst>
          </p:cNvPr>
          <p:cNvSpPr/>
          <p:nvPr/>
        </p:nvSpPr>
        <p:spPr>
          <a:xfrm>
            <a:off x="511228" y="1098305"/>
            <a:ext cx="1704313" cy="351006"/>
          </a:xfrm>
          <a:prstGeom prst="rect">
            <a:avLst/>
          </a:prstGeom>
          <a:solidFill>
            <a:srgbClr val="E851B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3A9CBC-5C16-46CE-8615-CC738A0CC1FF}"/>
              </a:ext>
            </a:extLst>
          </p:cNvPr>
          <p:cNvSpPr txBox="1"/>
          <p:nvPr/>
        </p:nvSpPr>
        <p:spPr>
          <a:xfrm>
            <a:off x="860682" y="8373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기술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A31294-B14B-493C-859E-ED8D4776F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643" y="3118222"/>
            <a:ext cx="1110689" cy="1110689"/>
          </a:xfrm>
          <a:prstGeom prst="rect">
            <a:avLst/>
          </a:prstGeom>
        </p:spPr>
      </p:pic>
      <p:pic>
        <p:nvPicPr>
          <p:cNvPr id="27" name="Picture 2" descr="OPEN GLì ëí ì´ë¯¸ì§ ê²ìê²°ê³¼">
            <a:extLst>
              <a:ext uri="{FF2B5EF4-FFF2-40B4-BE49-F238E27FC236}">
                <a16:creationId xmlns:a16="http://schemas.microsoft.com/office/drawing/2014/main" id="{177BA189-1A28-4298-BC48-64724357A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169" y="3290543"/>
            <a:ext cx="2001400" cy="87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3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2CB3686B-5C1B-5945-9EE7-F0690DF4E6E3}"/>
              </a:ext>
            </a:extLst>
          </p:cNvPr>
          <p:cNvSpPr/>
          <p:nvPr/>
        </p:nvSpPr>
        <p:spPr>
          <a:xfrm>
            <a:off x="4491097" y="2977061"/>
            <a:ext cx="1960775" cy="3510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pc="-15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2B9D40A-FB68-2444-95BD-04E5B94A3508}"/>
              </a:ext>
            </a:extLst>
          </p:cNvPr>
          <p:cNvSpPr/>
          <p:nvPr/>
        </p:nvSpPr>
        <p:spPr>
          <a:xfrm>
            <a:off x="3552957" y="4941210"/>
            <a:ext cx="3991918" cy="3510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pc="-15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669FDB-E974-A64D-B90B-4FA66C8B959D}"/>
              </a:ext>
            </a:extLst>
          </p:cNvPr>
          <p:cNvSpPr txBox="1"/>
          <p:nvPr/>
        </p:nvSpPr>
        <p:spPr>
          <a:xfrm>
            <a:off x="3864837" y="2435515"/>
            <a:ext cx="4041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</a:t>
            </a:r>
            <a:r>
              <a:rPr kumimoji="1" lang="ko-KR" altLang="en-US" sz="28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kumimoji="1" lang="en-US" altLang="ko-KR" sz="28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Information,</a:t>
            </a:r>
            <a:r>
              <a:rPr kumimoji="1" lang="ko-KR" altLang="en-US" sz="28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kumimoji="1" lang="en-US" altLang="ko-KR" sz="28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Score</a:t>
            </a:r>
            <a:r>
              <a:rPr kumimoji="1" lang="ko-KR" altLang="en-US" sz="28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8894DB-8C33-A540-8F3A-176BAEEDE919}"/>
              </a:ext>
            </a:extLst>
          </p:cNvPr>
          <p:cNvSpPr txBox="1"/>
          <p:nvPr/>
        </p:nvSpPr>
        <p:spPr>
          <a:xfrm flipH="1">
            <a:off x="2940303" y="4419577"/>
            <a:ext cx="526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-15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여러 유저의 정보를 전송하고 </a:t>
            </a:r>
            <a:r>
              <a:rPr kumimoji="1" lang="ko-KR" altLang="en-US" sz="2400" spc="-150" dirty="0" err="1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전송받음</a:t>
            </a:r>
            <a:endParaRPr kumimoji="1" lang="ko-KR" altLang="en-US" sz="2400" spc="-15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9" name="그림 18" descr="벡터그래픽, 우산, 액세서리, 돔이(가) 표시된 사진&#10;&#10;자동 생성된 설명">
            <a:extLst>
              <a:ext uri="{FF2B5EF4-FFF2-40B4-BE49-F238E27FC236}">
                <a16:creationId xmlns:a16="http://schemas.microsoft.com/office/drawing/2014/main" id="{A061DE41-18C9-D444-9688-A87ABFA10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34" y="3886276"/>
            <a:ext cx="1493345" cy="149334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08AE426-18B1-1046-9797-03688C64BAEB}"/>
              </a:ext>
            </a:extLst>
          </p:cNvPr>
          <p:cNvSpPr/>
          <p:nvPr/>
        </p:nvSpPr>
        <p:spPr>
          <a:xfrm>
            <a:off x="9149463" y="3571431"/>
            <a:ext cx="2166285" cy="2123033"/>
          </a:xfrm>
          <a:prstGeom prst="ellipse">
            <a:avLst/>
          </a:prstGeom>
          <a:noFill/>
          <a:ln>
            <a:solidFill>
              <a:srgbClr val="D1B8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F7CD5E-413F-9748-8F49-24D579138042}"/>
              </a:ext>
            </a:extLst>
          </p:cNvPr>
          <p:cNvSpPr txBox="1"/>
          <p:nvPr/>
        </p:nvSpPr>
        <p:spPr>
          <a:xfrm>
            <a:off x="9795550" y="3429000"/>
            <a:ext cx="99838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SERVER</a:t>
            </a:r>
            <a:endParaRPr lang="ko-KR" altLang="en-US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BA941B8-4434-D041-9F24-0DB73C047D06}"/>
              </a:ext>
            </a:extLst>
          </p:cNvPr>
          <p:cNvSpPr/>
          <p:nvPr/>
        </p:nvSpPr>
        <p:spPr>
          <a:xfrm>
            <a:off x="455349" y="1885570"/>
            <a:ext cx="2166285" cy="2123033"/>
          </a:xfrm>
          <a:prstGeom prst="ellipse">
            <a:avLst/>
          </a:prstGeom>
          <a:noFill/>
          <a:ln>
            <a:solidFill>
              <a:srgbClr val="D1B8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D6C79C-2758-2344-8D4F-F595C9F5F4EC}"/>
              </a:ext>
            </a:extLst>
          </p:cNvPr>
          <p:cNvSpPr txBox="1"/>
          <p:nvPr/>
        </p:nvSpPr>
        <p:spPr>
          <a:xfrm>
            <a:off x="1101436" y="1743306"/>
            <a:ext cx="87411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DB</a:t>
            </a:r>
            <a:endParaRPr lang="ko-KR" altLang="en-US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19B464-68C8-C041-842B-3F4B657E4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12" y="2364090"/>
            <a:ext cx="1159194" cy="11591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FC71184-5894-BF4C-A991-CABA67339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55362" y="3827704"/>
            <a:ext cx="578785" cy="57878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35B087D-4E8A-9640-8557-624EF56A1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116" y="3829110"/>
            <a:ext cx="578787" cy="57878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860C782-13CB-8F4B-BD8B-A62636302E25}"/>
              </a:ext>
            </a:extLst>
          </p:cNvPr>
          <p:cNvSpPr txBox="1"/>
          <p:nvPr/>
        </p:nvSpPr>
        <p:spPr>
          <a:xfrm>
            <a:off x="4469832" y="2927957"/>
            <a:ext cx="179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amazons RDS</a:t>
            </a:r>
            <a:endParaRPr kumimoji="1" lang="ko-KR" altLang="en-US" sz="2000" dirty="0">
              <a:solidFill>
                <a:schemeClr val="bg1"/>
              </a:solidFill>
              <a:latin typeface="Sandoll Kukdetopokki 02" panose="020B0600000101010101" pitchFamily="34" charset="-127"/>
              <a:ea typeface="Sandoll Kukdetopokki 02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5BFDFC-7B36-1740-BBE0-4E6A89136837}"/>
              </a:ext>
            </a:extLst>
          </p:cNvPr>
          <p:cNvSpPr txBox="1"/>
          <p:nvPr/>
        </p:nvSpPr>
        <p:spPr>
          <a:xfrm>
            <a:off x="3755696" y="4881242"/>
            <a:ext cx="526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amazons AWS server, Node </a:t>
            </a:r>
            <a:r>
              <a:rPr kumimoji="1" lang="en-US" altLang="ko-KR" sz="2000" dirty="0" err="1">
                <a:solidFill>
                  <a:schemeClr val="bg1"/>
                </a:solidFill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js</a:t>
            </a:r>
            <a:endParaRPr kumimoji="1" lang="ko-KR" altLang="en-US" sz="2000" dirty="0">
              <a:solidFill>
                <a:schemeClr val="bg1"/>
              </a:solidFill>
              <a:latin typeface="Sandoll Kukdetopokki 02" panose="020B0600000101010101" pitchFamily="34" charset="-127"/>
              <a:ea typeface="Sandoll Kukdetopokki 02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6FAC11-75B6-4F25-B16A-C5FF499685A3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14B9CB-B59D-43F4-804D-B10BB918777A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F915B6-6ED3-4E95-A420-DC7F4247E641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023B04D-FD12-4719-ACA9-8E9F750EBA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7FBC0B7-E11B-45BC-A865-E6E77C65B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30B4D79-7E13-4486-B015-8919574AD5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9FD53640-89D2-4A5B-AF31-7B5FD5B81E0C}"/>
              </a:ext>
            </a:extLst>
          </p:cNvPr>
          <p:cNvSpPr/>
          <p:nvPr/>
        </p:nvSpPr>
        <p:spPr>
          <a:xfrm>
            <a:off x="511228" y="1098305"/>
            <a:ext cx="1704313" cy="351006"/>
          </a:xfrm>
          <a:prstGeom prst="rect">
            <a:avLst/>
          </a:prstGeom>
          <a:solidFill>
            <a:srgbClr val="E851B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DFEE9-2C7C-42FA-90F2-19A5192B0DB4}"/>
              </a:ext>
            </a:extLst>
          </p:cNvPr>
          <p:cNvSpPr txBox="1"/>
          <p:nvPr/>
        </p:nvSpPr>
        <p:spPr>
          <a:xfrm>
            <a:off x="860682" y="8373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기술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784CF0C-8962-4833-B02F-FB3019B34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1215" y="2113680"/>
            <a:ext cx="1006629" cy="100662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2769A70-404B-4B14-A848-1DF7BF097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894416" y="4210755"/>
            <a:ext cx="994997" cy="99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F6FAC11-75B6-4F25-B16A-C5FF499685A3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14B9CB-B59D-43F4-804D-B10BB918777A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F915B6-6ED3-4E95-A420-DC7F4247E641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023B04D-FD12-4719-ACA9-8E9F750EB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7FBC0B7-E11B-45BC-A865-E6E77C65B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30B4D79-7E13-4486-B015-8919574AD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27" name="오른쪽 화살표[R] 8">
            <a:extLst>
              <a:ext uri="{FF2B5EF4-FFF2-40B4-BE49-F238E27FC236}">
                <a16:creationId xmlns:a16="http://schemas.microsoft.com/office/drawing/2014/main" id="{DB6F4630-A837-4835-A54D-5DB84D434E8B}"/>
              </a:ext>
            </a:extLst>
          </p:cNvPr>
          <p:cNvSpPr/>
          <p:nvPr/>
        </p:nvSpPr>
        <p:spPr>
          <a:xfrm>
            <a:off x="688427" y="2850752"/>
            <a:ext cx="10815145" cy="589260"/>
          </a:xfrm>
          <a:prstGeom prst="rightArrow">
            <a:avLst/>
          </a:prstGeom>
          <a:solidFill>
            <a:srgbClr val="1E2759"/>
          </a:solidFill>
          <a:ln>
            <a:solidFill>
              <a:srgbClr val="1E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0C780C-096A-4D06-9630-0A94F2CA8CE1}"/>
              </a:ext>
            </a:extLst>
          </p:cNvPr>
          <p:cNvSpPr txBox="1"/>
          <p:nvPr/>
        </p:nvSpPr>
        <p:spPr>
          <a:xfrm>
            <a:off x="2133604" y="2402903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페이스트레이커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오픈 소스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595AC-7CC1-4286-AB87-567FAFFCBC9D}"/>
              </a:ext>
            </a:extLst>
          </p:cNvPr>
          <p:cNvSpPr txBox="1"/>
          <p:nvPr/>
        </p:nvSpPr>
        <p:spPr>
          <a:xfrm>
            <a:off x="540529" y="3474798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페이스트레이커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실행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0E3ABC-DB29-4710-9E34-7CF9FBA8BEE6}"/>
              </a:ext>
            </a:extLst>
          </p:cNvPr>
          <p:cNvSpPr txBox="1"/>
          <p:nvPr/>
        </p:nvSpPr>
        <p:spPr>
          <a:xfrm>
            <a:off x="3487475" y="3408658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입 모양만을 인식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하는 방안 탐색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4AAD95-2E29-49EB-BC25-A6A7AC2410A7}"/>
              </a:ext>
            </a:extLst>
          </p:cNvPr>
          <p:cNvSpPr txBox="1"/>
          <p:nvPr/>
        </p:nvSpPr>
        <p:spPr>
          <a:xfrm>
            <a:off x="5186097" y="2148188"/>
            <a:ext cx="15215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FaceTracker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영상위에 랜덤하게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떨어지는 도형 구현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E466E7-75F4-41C5-9C3C-1FA755106C63}"/>
              </a:ext>
            </a:extLst>
          </p:cNvPr>
          <p:cNvSpPr txBox="1"/>
          <p:nvPr/>
        </p:nvSpPr>
        <p:spPr>
          <a:xfrm>
            <a:off x="6932088" y="3394058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입모양과 닿을 때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이벤트 구상 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72D97-3CD4-4026-B12A-448B6532ADC0}"/>
              </a:ext>
            </a:extLst>
          </p:cNvPr>
          <p:cNvSpPr txBox="1"/>
          <p:nvPr/>
        </p:nvSpPr>
        <p:spPr>
          <a:xfrm>
            <a:off x="8733994" y="2402903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게임을 위한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점수체계 적용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C3BCD6-9761-48BF-8E91-E0E16998E88D}"/>
              </a:ext>
            </a:extLst>
          </p:cNvPr>
          <p:cNvSpPr txBox="1"/>
          <p:nvPr/>
        </p:nvSpPr>
        <p:spPr>
          <a:xfrm>
            <a:off x="10284888" y="3389575"/>
            <a:ext cx="1210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종료될 때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얼굴 변화 구현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9A397-4C4B-461E-A619-F9950D5208AE}"/>
              </a:ext>
            </a:extLst>
          </p:cNvPr>
          <p:cNvSpPr txBox="1"/>
          <p:nvPr/>
        </p:nvSpPr>
        <p:spPr>
          <a:xfrm>
            <a:off x="601444" y="99341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 </a:t>
            </a:r>
            <a:r>
              <a:rPr lang="ko-KR" altLang="en-US" dirty="0"/>
              <a:t>설계 계획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3E1E3E-66D8-4980-94E5-099845751172}"/>
              </a:ext>
            </a:extLst>
          </p:cNvPr>
          <p:cNvSpPr txBox="1"/>
          <p:nvPr/>
        </p:nvSpPr>
        <p:spPr>
          <a:xfrm>
            <a:off x="688427" y="440617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 </a:t>
            </a:r>
            <a:r>
              <a:rPr lang="ko-KR" altLang="en-US" dirty="0"/>
              <a:t>추가 계획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4" name="오른쪽 화살표[R] 8">
            <a:extLst>
              <a:ext uri="{FF2B5EF4-FFF2-40B4-BE49-F238E27FC236}">
                <a16:creationId xmlns:a16="http://schemas.microsoft.com/office/drawing/2014/main" id="{4AEFEAD8-9CCE-4196-AA46-A9A3BEAAC996}"/>
              </a:ext>
            </a:extLst>
          </p:cNvPr>
          <p:cNvSpPr/>
          <p:nvPr/>
        </p:nvSpPr>
        <p:spPr>
          <a:xfrm>
            <a:off x="4560322" y="5220948"/>
            <a:ext cx="3480500" cy="589260"/>
          </a:xfrm>
          <a:prstGeom prst="rightArrow">
            <a:avLst/>
          </a:prstGeom>
          <a:solidFill>
            <a:srgbClr val="1E2759"/>
          </a:solidFill>
          <a:ln>
            <a:solidFill>
              <a:srgbClr val="1E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2B8B9B-7618-4CD3-A1AB-EBAD38C1E3A3}"/>
              </a:ext>
            </a:extLst>
          </p:cNvPr>
          <p:cNvSpPr txBox="1"/>
          <p:nvPr/>
        </p:nvSpPr>
        <p:spPr>
          <a:xfrm>
            <a:off x="4701314" y="4968060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피버타임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추가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29A9AE-24BD-44DE-860E-525C8915ED16}"/>
              </a:ext>
            </a:extLst>
          </p:cNvPr>
          <p:cNvSpPr txBox="1"/>
          <p:nvPr/>
        </p:nvSpPr>
        <p:spPr>
          <a:xfrm>
            <a:off x="3716913" y="5775326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도형 성격부여</a:t>
            </a:r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</a:p>
          <a:p>
            <a:pPr algn="ctr"/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생명 체제 도입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685E48-90D9-431E-87C2-6D6AE08A999C}"/>
              </a:ext>
            </a:extLst>
          </p:cNvPr>
          <p:cNvSpPr txBox="1"/>
          <p:nvPr/>
        </p:nvSpPr>
        <p:spPr>
          <a:xfrm>
            <a:off x="6079242" y="5775326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랭크 체제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도입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E90EA2-70C4-4D93-AD49-CFE645287BB7}"/>
              </a:ext>
            </a:extLst>
          </p:cNvPr>
          <p:cNvSpPr txBox="1"/>
          <p:nvPr/>
        </p:nvSpPr>
        <p:spPr>
          <a:xfrm>
            <a:off x="6727788" y="4810415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UI 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구현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사운드 추가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60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0" grpId="0"/>
      <p:bldP spid="32" grpId="0"/>
      <p:bldP spid="38" grpId="0"/>
      <p:bldP spid="44" grpId="0"/>
      <p:bldP spid="45" grpId="0"/>
      <p:bldP spid="48" grpId="0"/>
      <p:bldP spid="53" grpId="0"/>
      <p:bldP spid="54" grpId="0" animBg="1"/>
      <p:bldP spid="55" grpId="0"/>
      <p:bldP spid="56" grpId="0"/>
      <p:bldP spid="57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8C4F31-2D7E-CC41-B946-AB108F4F84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79CCF-A5ED-E444-BC7A-C29C2311B02F}"/>
              </a:ext>
            </a:extLst>
          </p:cNvPr>
          <p:cNvSpPr txBox="1"/>
          <p:nvPr/>
        </p:nvSpPr>
        <p:spPr>
          <a:xfrm>
            <a:off x="10479506" y="36095"/>
            <a:ext cx="181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STAGE 00</a:t>
            </a:r>
            <a:endParaRPr kumimoji="1" lang="ko-KR" altLang="en-US" sz="2400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24280-AC5A-9145-9E9B-FD9034207979}"/>
              </a:ext>
            </a:extLst>
          </p:cNvPr>
          <p:cNvSpPr txBox="1"/>
          <p:nvPr/>
        </p:nvSpPr>
        <p:spPr>
          <a:xfrm>
            <a:off x="3633910" y="2122871"/>
            <a:ext cx="5071762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▶ </a:t>
            </a:r>
            <a:r>
              <a:rPr kumimoji="1" lang="en-US" altLang="ko-KR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STAGE 01</a:t>
            </a:r>
            <a:r>
              <a:rPr kumimoji="1"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 </a:t>
            </a:r>
            <a:r>
              <a:rPr kumimoji="1" lang="ko-KR" altLang="en-US" sz="2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문제 분석 </a:t>
            </a:r>
            <a:endParaRPr kumimoji="1" lang="en-US" altLang="ko-KR" sz="2400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▶ </a:t>
            </a:r>
            <a:r>
              <a:rPr kumimoji="1" lang="en-US" altLang="ko-KR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STAGE 02</a:t>
            </a:r>
            <a:r>
              <a:rPr kumimoji="1"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 </a:t>
            </a:r>
            <a:r>
              <a:rPr kumimoji="1" lang="ko-KR" altLang="en-US" sz="2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설계 내용</a:t>
            </a:r>
            <a:endParaRPr kumimoji="1" lang="en-US" altLang="ko-KR" sz="2400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▶ </a:t>
            </a:r>
            <a:r>
              <a:rPr kumimoji="1" lang="en-US" altLang="ko-KR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STAGE 03</a:t>
            </a:r>
            <a:r>
              <a:rPr kumimoji="1"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 </a:t>
            </a:r>
            <a:r>
              <a:rPr kumimoji="1" lang="ko-KR" altLang="en-US" sz="2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실험 내용</a:t>
            </a:r>
            <a:endParaRPr kumimoji="1" lang="en-US" altLang="ko-KR" sz="2400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▶ </a:t>
            </a:r>
            <a:r>
              <a:rPr kumimoji="1" lang="en-US" altLang="ko-KR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STAGE 04</a:t>
            </a:r>
            <a:r>
              <a:rPr kumimoji="1"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 </a:t>
            </a:r>
            <a:r>
              <a:rPr kumimoji="1" lang="ko-KR" altLang="en-US" sz="2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결과물 설명 </a:t>
            </a:r>
            <a:endParaRPr kumimoji="1" lang="en-US" altLang="ko-KR" sz="2400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▶ </a:t>
            </a:r>
            <a:r>
              <a:rPr kumimoji="1" lang="en-US" altLang="ko-KR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STAGE 05</a:t>
            </a:r>
            <a:r>
              <a:rPr kumimoji="1"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 </a:t>
            </a:r>
            <a:r>
              <a:rPr kumimoji="1" lang="ko-KR" altLang="en-US" sz="2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시연 </a:t>
            </a:r>
            <a:endParaRPr kumimoji="1" lang="en-US" altLang="ko-KR" sz="2400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▶ </a:t>
            </a:r>
            <a:r>
              <a:rPr kumimoji="1" lang="en-US" altLang="ko-KR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STAGE 06</a:t>
            </a:r>
            <a:r>
              <a:rPr kumimoji="1" lang="ko-KR" altLang="en-US" sz="16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 </a:t>
            </a:r>
            <a:r>
              <a:rPr kumimoji="1" lang="ko-KR" altLang="en-US" sz="2400" dirty="0">
                <a:solidFill>
                  <a:schemeClr val="bg1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결론</a:t>
            </a:r>
            <a:endParaRPr kumimoji="1" lang="en-US" altLang="ko-KR" sz="2400" dirty="0">
              <a:solidFill>
                <a:schemeClr val="bg1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9E6F8-B541-DA41-952D-D25EBA11D14D}"/>
              </a:ext>
            </a:extLst>
          </p:cNvPr>
          <p:cNvSpPr txBox="1"/>
          <p:nvPr/>
        </p:nvSpPr>
        <p:spPr>
          <a:xfrm>
            <a:off x="4588511" y="928599"/>
            <a:ext cx="288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rgbClr val="D21800"/>
                </a:solidFill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rPr>
              <a:t>[ INDEX ]</a:t>
            </a:r>
            <a:endParaRPr kumimoji="1" lang="ko-KR" altLang="en-US" sz="3600" b="1" dirty="0">
              <a:solidFill>
                <a:srgbClr val="D21800"/>
              </a:solidFill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A5C809-BAC5-E241-94DA-5CFEF1590D01}"/>
              </a:ext>
            </a:extLst>
          </p:cNvPr>
          <p:cNvSpPr/>
          <p:nvPr/>
        </p:nvSpPr>
        <p:spPr>
          <a:xfrm>
            <a:off x="274321" y="533855"/>
            <a:ext cx="11612880" cy="595838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DungGeunMo" panose="020B0500000000000000" pitchFamily="50" charset="-127"/>
              <a:ea typeface="DungGeunMo" panose="020B0500000000000000" pitchFamily="50" charset="-127"/>
              <a:cs typeface="DungGeunMo" panose="020B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3A1EF2-7948-4DD3-87BC-AC3ACF23A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5683553" y="1718748"/>
            <a:ext cx="232164" cy="260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26FED6-1891-404E-B55D-87D26DF64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5937627" y="1718747"/>
            <a:ext cx="232164" cy="2603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C2215A-3F02-42EE-9220-26B15750B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6206108" y="1718746"/>
            <a:ext cx="232164" cy="2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F6FAC11-75B6-4F25-B16A-C5FF499685A3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14B9CB-B59D-43F4-804D-B10BB918777A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F915B6-6ED3-4E95-A420-DC7F4247E641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023B04D-FD12-4719-ACA9-8E9F750EB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7FBC0B7-E11B-45BC-A865-E6E77C65B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30B4D79-7E13-4486-B015-8919574AD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69A397-4C4B-461E-A619-F9950D5208AE}"/>
              </a:ext>
            </a:extLst>
          </p:cNvPr>
          <p:cNvSpPr txBox="1"/>
          <p:nvPr/>
        </p:nvSpPr>
        <p:spPr>
          <a:xfrm>
            <a:off x="601444" y="99341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 </a:t>
            </a:r>
            <a:r>
              <a:rPr lang="ko-KR" altLang="en-US" dirty="0"/>
              <a:t>설계 계획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3E1E3E-66D8-4980-94E5-099845751172}"/>
              </a:ext>
            </a:extLst>
          </p:cNvPr>
          <p:cNvSpPr txBox="1"/>
          <p:nvPr/>
        </p:nvSpPr>
        <p:spPr>
          <a:xfrm>
            <a:off x="688427" y="440617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 </a:t>
            </a:r>
            <a:r>
              <a:rPr lang="ko-KR" altLang="en-US" dirty="0"/>
              <a:t>추가 계획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4" name="오른쪽 화살표[R] 8">
            <a:extLst>
              <a:ext uri="{FF2B5EF4-FFF2-40B4-BE49-F238E27FC236}">
                <a16:creationId xmlns:a16="http://schemas.microsoft.com/office/drawing/2014/main" id="{4AEFEAD8-9CCE-4196-AA46-A9A3BEAAC996}"/>
              </a:ext>
            </a:extLst>
          </p:cNvPr>
          <p:cNvSpPr/>
          <p:nvPr/>
        </p:nvSpPr>
        <p:spPr>
          <a:xfrm>
            <a:off x="4560322" y="5220948"/>
            <a:ext cx="3480500" cy="589260"/>
          </a:xfrm>
          <a:prstGeom prst="rightArrow">
            <a:avLst/>
          </a:prstGeom>
          <a:solidFill>
            <a:srgbClr val="1E2759"/>
          </a:solidFill>
          <a:ln>
            <a:solidFill>
              <a:srgbClr val="1E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29A9AE-24BD-44DE-860E-525C8915ED16}"/>
              </a:ext>
            </a:extLst>
          </p:cNvPr>
          <p:cNvSpPr txBox="1"/>
          <p:nvPr/>
        </p:nvSpPr>
        <p:spPr>
          <a:xfrm>
            <a:off x="4792596" y="5810208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예외 처리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오른쪽 화살표[R] 8">
            <a:extLst>
              <a:ext uri="{FF2B5EF4-FFF2-40B4-BE49-F238E27FC236}">
                <a16:creationId xmlns:a16="http://schemas.microsoft.com/office/drawing/2014/main" id="{8FC3BF4A-5DC4-48F9-9F1E-91B5C44DB42E}"/>
              </a:ext>
            </a:extLst>
          </p:cNvPr>
          <p:cNvSpPr/>
          <p:nvPr/>
        </p:nvSpPr>
        <p:spPr>
          <a:xfrm>
            <a:off x="615886" y="2605715"/>
            <a:ext cx="10815145" cy="589260"/>
          </a:xfrm>
          <a:prstGeom prst="rightArrow">
            <a:avLst/>
          </a:prstGeom>
          <a:solidFill>
            <a:srgbClr val="1E2759"/>
          </a:solidFill>
          <a:ln>
            <a:solidFill>
              <a:srgbClr val="1E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51DE1C-2634-43CC-B66C-589D85DB7378}"/>
              </a:ext>
            </a:extLst>
          </p:cNvPr>
          <p:cNvSpPr txBox="1"/>
          <p:nvPr/>
        </p:nvSpPr>
        <p:spPr>
          <a:xfrm>
            <a:off x="469201" y="3190137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NODE JS 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공부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2F155A-6BC4-4BFE-9B49-34746C1141B1}"/>
              </a:ext>
            </a:extLst>
          </p:cNvPr>
          <p:cNvSpPr txBox="1"/>
          <p:nvPr/>
        </p:nvSpPr>
        <p:spPr>
          <a:xfrm>
            <a:off x="2141808" y="2282549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MY SQL 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F36025-1542-43D3-9E25-C8EA559400E2}"/>
              </a:ext>
            </a:extLst>
          </p:cNvPr>
          <p:cNvSpPr txBox="1"/>
          <p:nvPr/>
        </p:nvSpPr>
        <p:spPr>
          <a:xfrm>
            <a:off x="3557545" y="3194115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회원가입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로그인 구현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3195C-BED8-408A-A7A3-DBD1EE283763}"/>
              </a:ext>
            </a:extLst>
          </p:cNvPr>
          <p:cNvSpPr txBox="1"/>
          <p:nvPr/>
        </p:nvSpPr>
        <p:spPr>
          <a:xfrm>
            <a:off x="5731397" y="2282549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RDS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와의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4DF2DA-48BB-45D5-944A-381248D6E01C}"/>
              </a:ext>
            </a:extLst>
          </p:cNvPr>
          <p:cNvSpPr txBox="1"/>
          <p:nvPr/>
        </p:nvSpPr>
        <p:spPr>
          <a:xfrm>
            <a:off x="7358626" y="3190137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face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tracker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와 연결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706A0F-FC42-4A7E-9ABF-F84E8B6E9B27}"/>
              </a:ext>
            </a:extLst>
          </p:cNvPr>
          <p:cNvSpPr txBox="1"/>
          <p:nvPr/>
        </p:nvSpPr>
        <p:spPr>
          <a:xfrm>
            <a:off x="9383663" y="2282549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최종 실행 파일 생성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36243A-E352-4359-9B5D-6BFEF6094A4F}"/>
              </a:ext>
            </a:extLst>
          </p:cNvPr>
          <p:cNvSpPr txBox="1"/>
          <p:nvPr/>
        </p:nvSpPr>
        <p:spPr>
          <a:xfrm>
            <a:off x="5856625" y="491317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암호화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8BA7F4-18B0-4EE1-B61C-ABA0CCB89938}"/>
              </a:ext>
            </a:extLst>
          </p:cNvPr>
          <p:cNvSpPr txBox="1"/>
          <p:nvPr/>
        </p:nvSpPr>
        <p:spPr>
          <a:xfrm>
            <a:off x="7005805" y="5842741"/>
            <a:ext cx="70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RANK </a:t>
            </a:r>
          </a:p>
          <a:p>
            <a:pPr algn="ctr"/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UI 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연동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29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 animBg="1"/>
      <p:bldP spid="56" grpId="0"/>
      <p:bldP spid="23" grpId="0" animBg="1"/>
      <p:bldP spid="24" grpId="0"/>
      <p:bldP spid="25" grpId="0"/>
      <p:bldP spid="26" grpId="0"/>
      <p:bldP spid="29" grpId="0"/>
      <p:bldP spid="31" grpId="0"/>
      <p:bldP spid="37" grpId="0"/>
      <p:bldP spid="39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B33EA61-652D-4B53-B632-9EA5CBC66759}"/>
              </a:ext>
            </a:extLst>
          </p:cNvPr>
          <p:cNvSpPr/>
          <p:nvPr/>
        </p:nvSpPr>
        <p:spPr>
          <a:xfrm>
            <a:off x="314373" y="1098305"/>
            <a:ext cx="2689507" cy="2726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8E1FB-5C92-E842-9FA3-4A9AFA4ED827}"/>
              </a:ext>
            </a:extLst>
          </p:cNvPr>
          <p:cNvSpPr txBox="1"/>
          <p:nvPr/>
        </p:nvSpPr>
        <p:spPr>
          <a:xfrm>
            <a:off x="254643" y="801968"/>
            <a:ext cx="2689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+mj-ea"/>
                <a:ea typeface="+mj-ea"/>
              </a:rPr>
              <a:t>Face</a:t>
            </a:r>
            <a:r>
              <a:rPr kumimoji="1" lang="ko-KR" altLang="en-US" sz="3200" dirty="0">
                <a:latin typeface="+mj-ea"/>
                <a:ea typeface="+mj-ea"/>
              </a:rPr>
              <a:t> </a:t>
            </a:r>
            <a:r>
              <a:rPr kumimoji="1" lang="en-US" altLang="ko-KR" sz="3200" dirty="0">
                <a:latin typeface="+mj-ea"/>
                <a:ea typeface="+mj-ea"/>
              </a:rPr>
              <a:t>Tracker</a:t>
            </a:r>
            <a:endParaRPr kumimoji="1" lang="ko-KR" altLang="en-US" sz="3200" dirty="0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094B05-7DCE-4F45-8F8F-4E299FD51ADA}"/>
              </a:ext>
            </a:extLst>
          </p:cNvPr>
          <p:cNvSpPr txBox="1"/>
          <p:nvPr/>
        </p:nvSpPr>
        <p:spPr>
          <a:xfrm>
            <a:off x="447253" y="1516297"/>
            <a:ext cx="5648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</a:t>
            </a:r>
            <a:r>
              <a:rPr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디지털 이미지 또는 비디오 프레임에서 </a:t>
            </a:r>
            <a:endParaRPr lang="en-US" altLang="ko-KR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ko-KR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사람의 얼굴을 식별하거나 확인하는 수단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D342CCB-5107-8447-9434-96453EE682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8737" y="1098305"/>
            <a:ext cx="3721769" cy="5222950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7C8CEF1-4101-D94E-B177-A549CE9F2F32}"/>
              </a:ext>
            </a:extLst>
          </p:cNvPr>
          <p:cNvSpPr txBox="1"/>
          <p:nvPr/>
        </p:nvSpPr>
        <p:spPr>
          <a:xfrm>
            <a:off x="449726" y="3182050"/>
            <a:ext cx="498884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400" b="1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파일</a:t>
            </a:r>
            <a:r>
              <a:rPr lang="ko-KR" altLang="en-US" sz="2400" b="1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ko-KR" sz="2400" b="1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구조 </a:t>
            </a:r>
            <a:endParaRPr lang="ko-KR" altLang="ko-KR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en-US" altLang="ko-KR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Face Tracker</a:t>
            </a:r>
            <a:endParaRPr lang="ko-KR" altLang="ko-KR" sz="20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en-US" altLang="ko-KR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-&gt; bin : </a:t>
            </a:r>
            <a:r>
              <a:rPr lang="ko-KR" altLang="ko-KR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실행파일</a:t>
            </a:r>
          </a:p>
          <a:p>
            <a:r>
              <a:rPr lang="ko-KR" altLang="en-US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</a:t>
            </a:r>
            <a:r>
              <a:rPr lang="en-US" altLang="ko-KR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-&gt; include : </a:t>
            </a:r>
            <a:r>
              <a:rPr lang="ko-KR" altLang="ko-KR" sz="2000" spc="-15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헤더파일</a:t>
            </a:r>
            <a:r>
              <a:rPr lang="en-US" altLang="ko-KR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(.h)</a:t>
            </a:r>
            <a:endParaRPr lang="ko-KR" altLang="ko-KR" sz="20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ko-KR" altLang="en-US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</a:t>
            </a:r>
            <a:r>
              <a:rPr lang="en-US" altLang="ko-KR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-&gt; </a:t>
            </a:r>
            <a:r>
              <a:rPr lang="en-US" altLang="ko-KR" sz="2000" spc="-15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src</a:t>
            </a:r>
            <a:r>
              <a:rPr lang="en-US" altLang="ko-KR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: exe(</a:t>
            </a:r>
            <a:r>
              <a:rPr lang="en-US" altLang="ko-KR" sz="2000" spc="-15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face_tracker.cc</a:t>
            </a:r>
            <a:r>
              <a:rPr lang="en-US" altLang="ko-KR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), </a:t>
            </a:r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lib(</a:t>
            </a:r>
            <a:r>
              <a:rPr lang="ko-KR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여러</a:t>
            </a:r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.cc </a:t>
            </a:r>
            <a:r>
              <a:rPr lang="ko-KR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파일</a:t>
            </a:r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)</a:t>
            </a:r>
            <a:endParaRPr lang="ko-KR" altLang="ko-KR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 </a:t>
            </a:r>
            <a:endParaRPr lang="ko-KR" altLang="ko-KR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ko-KR" altLang="ko-KR" sz="2400" b="1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코드</a:t>
            </a:r>
            <a:r>
              <a:rPr lang="en-US" altLang="ko-KR" sz="2400" b="1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ko-KR" sz="2400" b="1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분석</a:t>
            </a:r>
            <a:r>
              <a:rPr lang="en-US" altLang="ko-KR" sz="2400" b="1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(face_tracker.cc)</a:t>
            </a:r>
          </a:p>
          <a:p>
            <a:endParaRPr lang="ko-KR" altLang="ko-KR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ko-KR" altLang="en-US" sz="2400" b="1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라이브러리 분석</a:t>
            </a:r>
            <a:endParaRPr lang="ko-KR" altLang="ko-KR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endParaRPr kumimoji="1" lang="ko-KR" altLang="en-US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1C8C66-28C0-4892-A08A-D5B62573FBF9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799280-C7F7-47A7-887E-C8ECD5DD1E66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611D9E-DADF-4931-88F2-5A3307E88ADB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53C7CA-38C6-4675-BFA6-B531F140D1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1683922-766C-4323-8D70-05B2C524CC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F3CA258-4840-48F5-A312-4F1E0D54A6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D3CC27E5-641E-45CD-9B28-0869C5C4C580}"/>
              </a:ext>
            </a:extLst>
          </p:cNvPr>
          <p:cNvSpPr/>
          <p:nvPr/>
        </p:nvSpPr>
        <p:spPr>
          <a:xfrm>
            <a:off x="314373" y="2737816"/>
            <a:ext cx="1017121" cy="265631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3D8324-3B26-4870-AA0D-76F65FF5BDA3}"/>
              </a:ext>
            </a:extLst>
          </p:cNvPr>
          <p:cNvSpPr txBox="1"/>
          <p:nvPr/>
        </p:nvSpPr>
        <p:spPr>
          <a:xfrm>
            <a:off x="254643" y="2476849"/>
            <a:ext cx="1076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+mj-ea"/>
                <a:ea typeface="+mj-ea"/>
              </a:rPr>
              <a:t>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85386A-D6F1-4834-B0EA-3A8AC2FEB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2" t="13292" r="11838" b="71556"/>
          <a:stretch/>
        </p:blipFill>
        <p:spPr>
          <a:xfrm rot="16200000">
            <a:off x="120997" y="3164389"/>
            <a:ext cx="461665" cy="38369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05EE558-F9FC-42F4-B10D-239006730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2" t="13292" r="11838" b="71556"/>
          <a:stretch/>
        </p:blipFill>
        <p:spPr>
          <a:xfrm rot="16200000">
            <a:off x="127285" y="5214815"/>
            <a:ext cx="461665" cy="38369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96C8827-B2D6-4C58-885C-A26BE4DBB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2" t="13292" r="11838" b="71556"/>
          <a:stretch/>
        </p:blipFill>
        <p:spPr>
          <a:xfrm rot="16200000">
            <a:off x="130571" y="5973684"/>
            <a:ext cx="461665" cy="3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69902-DEFE-7742-A6B4-111109FE80F8}"/>
              </a:ext>
            </a:extLst>
          </p:cNvPr>
          <p:cNvGrpSpPr/>
          <p:nvPr/>
        </p:nvGrpSpPr>
        <p:grpSpPr>
          <a:xfrm>
            <a:off x="541058" y="1588938"/>
            <a:ext cx="11109884" cy="948393"/>
            <a:chOff x="453912" y="1964191"/>
            <a:chExt cx="11109884" cy="948393"/>
          </a:xfrm>
        </p:grpSpPr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65AEB856-2925-5841-978E-B2ACA4FC941F}"/>
                </a:ext>
              </a:extLst>
            </p:cNvPr>
            <p:cNvSpPr/>
            <p:nvPr/>
          </p:nvSpPr>
          <p:spPr>
            <a:xfrm>
              <a:off x="496380" y="1997549"/>
              <a:ext cx="11003202" cy="874060"/>
            </a:xfrm>
            <a:prstGeom prst="frame">
              <a:avLst>
                <a:gd name="adj1" fmla="val 8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EF356F5-BDF2-C447-9C66-06EF344BD312}"/>
                </a:ext>
              </a:extLst>
            </p:cNvPr>
            <p:cNvGrpSpPr/>
            <p:nvPr/>
          </p:nvGrpSpPr>
          <p:grpSpPr>
            <a:xfrm>
              <a:off x="453912" y="1964191"/>
              <a:ext cx="226508" cy="221519"/>
              <a:chOff x="480797" y="5198986"/>
              <a:chExt cx="226508" cy="31532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312EF2C-33FB-214C-8B44-A13B8E864E5B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D8C399-2B27-B146-92D1-2B59810C3515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1A2B55-70B0-BC4C-BDE5-F744EF61932D}"/>
                </a:ext>
              </a:extLst>
            </p:cNvPr>
            <p:cNvSpPr txBox="1"/>
            <p:nvPr/>
          </p:nvSpPr>
          <p:spPr>
            <a:xfrm>
              <a:off x="680420" y="2142191"/>
              <a:ext cx="10613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spc="-3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입 모양 인식 구체화 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D0A3212-6D17-194F-B7B6-A7B652544206}"/>
                </a:ext>
              </a:extLst>
            </p:cNvPr>
            <p:cNvGrpSpPr/>
            <p:nvPr/>
          </p:nvGrpSpPr>
          <p:grpSpPr>
            <a:xfrm flipH="1">
              <a:off x="11326780" y="1972835"/>
              <a:ext cx="226508" cy="221519"/>
              <a:chOff x="480797" y="5198986"/>
              <a:chExt cx="226508" cy="3153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6039271-3B87-864F-A04B-FCBF90CC3F60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B60B50E-6EC7-104C-89CC-8EE65432FB90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67AE21A-5E33-CF4B-9D8D-3D2030C4DBE8}"/>
                </a:ext>
              </a:extLst>
            </p:cNvPr>
            <p:cNvGrpSpPr/>
            <p:nvPr/>
          </p:nvGrpSpPr>
          <p:grpSpPr>
            <a:xfrm flipH="1" flipV="1">
              <a:off x="11337288" y="2691065"/>
              <a:ext cx="226508" cy="221519"/>
              <a:chOff x="480797" y="5198986"/>
              <a:chExt cx="226508" cy="31532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3C4FAD4-A066-9746-9582-A58E95B88FF5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A910E4-98F2-D94D-B697-B58B9D2021C4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BE7605E-68BB-F440-ADF4-D2353B83FF7D}"/>
                </a:ext>
              </a:extLst>
            </p:cNvPr>
            <p:cNvGrpSpPr/>
            <p:nvPr/>
          </p:nvGrpSpPr>
          <p:grpSpPr>
            <a:xfrm flipV="1">
              <a:off x="459166" y="2683448"/>
              <a:ext cx="226508" cy="221519"/>
              <a:chOff x="480797" y="5198986"/>
              <a:chExt cx="226508" cy="3153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AE529B4-90D6-CF48-A1AE-927BD2BC420F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86076D1-4BF1-1049-A2A4-308C55650A68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E4741253-1263-9140-96AC-F701552C6E45}"/>
              </a:ext>
            </a:extLst>
          </p:cNvPr>
          <p:cNvPicPr/>
          <p:nvPr/>
        </p:nvPicPr>
        <p:blipFill>
          <a:blip r:embed="rId3"/>
          <a:srcRect l="41746" t="6148" r="29767" b="43748"/>
          <a:stretch>
            <a:fillRect/>
          </a:stretch>
        </p:blipFill>
        <p:spPr bwMode="auto">
          <a:xfrm>
            <a:off x="6400801" y="3053751"/>
            <a:ext cx="3370216" cy="2746919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56CFDB-9B0E-8B49-83CE-B2A58B1C85E6}"/>
              </a:ext>
            </a:extLst>
          </p:cNvPr>
          <p:cNvPicPr/>
          <p:nvPr/>
        </p:nvPicPr>
        <p:blipFill>
          <a:blip r:embed="rId4"/>
          <a:srcRect l="41749" t="2131" r="24998" b="45150"/>
          <a:stretch>
            <a:fillRect/>
          </a:stretch>
        </p:blipFill>
        <p:spPr bwMode="auto">
          <a:xfrm>
            <a:off x="2236029" y="3053751"/>
            <a:ext cx="3216843" cy="2746919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A15EFDF-8851-424C-9097-954AF1D6F6BB}"/>
              </a:ext>
            </a:extLst>
          </p:cNvPr>
          <p:cNvSpPr txBox="1"/>
          <p:nvPr/>
        </p:nvSpPr>
        <p:spPr>
          <a:xfrm>
            <a:off x="2236029" y="6020663"/>
            <a:ext cx="3370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얼굴 전체 인식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F5CBEC-0E6E-9E41-8B43-46C6B402D772}"/>
              </a:ext>
            </a:extLst>
          </p:cNvPr>
          <p:cNvSpPr txBox="1"/>
          <p:nvPr/>
        </p:nvSpPr>
        <p:spPr>
          <a:xfrm>
            <a:off x="6400800" y="6020663"/>
            <a:ext cx="3370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변화되는 입 모양 인식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4F493B-E862-4708-B3BC-6306AC8ADE2F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4CC8B9-C098-4A5D-80F8-72315DEFDD4B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2B2501-8FF3-4043-8F0A-E2D4BAFD7B6A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099C359-1248-412F-95FE-237D67EE48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E3F2A09-EEE1-40BA-96A2-5BF23174DC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83ADF2-9993-44AC-8954-E2D6EB1D23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400B9E10-131D-4B91-B7C9-E997E854CDA4}"/>
              </a:ext>
            </a:extLst>
          </p:cNvPr>
          <p:cNvSpPr/>
          <p:nvPr/>
        </p:nvSpPr>
        <p:spPr>
          <a:xfrm>
            <a:off x="314373" y="1098305"/>
            <a:ext cx="2689507" cy="2726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8FE360-1480-4B40-A295-8D0461C123A8}"/>
              </a:ext>
            </a:extLst>
          </p:cNvPr>
          <p:cNvSpPr txBox="1"/>
          <p:nvPr/>
        </p:nvSpPr>
        <p:spPr>
          <a:xfrm>
            <a:off x="254643" y="801968"/>
            <a:ext cx="2689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+mj-ea"/>
                <a:ea typeface="+mj-ea"/>
              </a:rPr>
              <a:t>Face</a:t>
            </a:r>
            <a:r>
              <a:rPr kumimoji="1" lang="ko-KR" altLang="en-US" sz="3200" dirty="0">
                <a:latin typeface="+mj-ea"/>
                <a:ea typeface="+mj-ea"/>
              </a:rPr>
              <a:t> </a:t>
            </a:r>
            <a:r>
              <a:rPr kumimoji="1" lang="en-US" altLang="ko-KR" sz="3200" dirty="0">
                <a:latin typeface="+mj-ea"/>
                <a:ea typeface="+mj-ea"/>
              </a:rPr>
              <a:t>Tracker</a:t>
            </a:r>
            <a:endParaRPr kumimoji="1" lang="ko-KR" altLang="en-US" sz="3200" dirty="0">
              <a:latin typeface="+mj-ea"/>
              <a:ea typeface="+mj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B25D2A2-102E-480B-A6DA-84C480990914}"/>
              </a:ext>
            </a:extLst>
          </p:cNvPr>
          <p:cNvSpPr/>
          <p:nvPr/>
        </p:nvSpPr>
        <p:spPr>
          <a:xfrm>
            <a:off x="5678834" y="4208694"/>
            <a:ext cx="527494" cy="43703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6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69902-DEFE-7742-A6B4-111109FE80F8}"/>
              </a:ext>
            </a:extLst>
          </p:cNvPr>
          <p:cNvGrpSpPr/>
          <p:nvPr/>
        </p:nvGrpSpPr>
        <p:grpSpPr>
          <a:xfrm>
            <a:off x="541058" y="1588938"/>
            <a:ext cx="11109884" cy="948393"/>
            <a:chOff x="453912" y="1964191"/>
            <a:chExt cx="11109884" cy="948393"/>
          </a:xfrm>
        </p:grpSpPr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65AEB856-2925-5841-978E-B2ACA4FC941F}"/>
                </a:ext>
              </a:extLst>
            </p:cNvPr>
            <p:cNvSpPr/>
            <p:nvPr/>
          </p:nvSpPr>
          <p:spPr>
            <a:xfrm>
              <a:off x="496380" y="1997549"/>
              <a:ext cx="11003202" cy="874060"/>
            </a:xfrm>
            <a:prstGeom prst="frame">
              <a:avLst>
                <a:gd name="adj1" fmla="val 8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EF356F5-BDF2-C447-9C66-06EF344BD312}"/>
                </a:ext>
              </a:extLst>
            </p:cNvPr>
            <p:cNvGrpSpPr/>
            <p:nvPr/>
          </p:nvGrpSpPr>
          <p:grpSpPr>
            <a:xfrm>
              <a:off x="453912" y="1964191"/>
              <a:ext cx="226508" cy="221519"/>
              <a:chOff x="480797" y="5198986"/>
              <a:chExt cx="226508" cy="31532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312EF2C-33FB-214C-8B44-A13B8E864E5B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D8C399-2B27-B146-92D1-2B59810C3515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1A2B55-70B0-BC4C-BDE5-F744EF61932D}"/>
                </a:ext>
              </a:extLst>
            </p:cNvPr>
            <p:cNvSpPr txBox="1"/>
            <p:nvPr/>
          </p:nvSpPr>
          <p:spPr>
            <a:xfrm>
              <a:off x="680420" y="2142191"/>
              <a:ext cx="10613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spc="-15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입 영역과 물체가 닿았을 때 이벤트 구현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D0A3212-6D17-194F-B7B6-A7B652544206}"/>
                </a:ext>
              </a:extLst>
            </p:cNvPr>
            <p:cNvGrpSpPr/>
            <p:nvPr/>
          </p:nvGrpSpPr>
          <p:grpSpPr>
            <a:xfrm flipH="1">
              <a:off x="11326780" y="1972835"/>
              <a:ext cx="226508" cy="221519"/>
              <a:chOff x="480797" y="5198986"/>
              <a:chExt cx="226508" cy="3153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6039271-3B87-864F-A04B-FCBF90CC3F60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B60B50E-6EC7-104C-89CC-8EE65432FB90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67AE21A-5E33-CF4B-9D8D-3D2030C4DBE8}"/>
                </a:ext>
              </a:extLst>
            </p:cNvPr>
            <p:cNvGrpSpPr/>
            <p:nvPr/>
          </p:nvGrpSpPr>
          <p:grpSpPr>
            <a:xfrm flipH="1" flipV="1">
              <a:off x="11337288" y="2691065"/>
              <a:ext cx="226508" cy="221519"/>
              <a:chOff x="480797" y="5198986"/>
              <a:chExt cx="226508" cy="31532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3C4FAD4-A066-9746-9582-A58E95B88FF5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A910E4-98F2-D94D-B697-B58B9D2021C4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BE7605E-68BB-F440-ADF4-D2353B83FF7D}"/>
                </a:ext>
              </a:extLst>
            </p:cNvPr>
            <p:cNvGrpSpPr/>
            <p:nvPr/>
          </p:nvGrpSpPr>
          <p:grpSpPr>
            <a:xfrm flipV="1">
              <a:off x="459166" y="2683448"/>
              <a:ext cx="226508" cy="221519"/>
              <a:chOff x="480797" y="5198986"/>
              <a:chExt cx="226508" cy="3153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AE529B4-90D6-CF48-A1AE-927BD2BC420F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86076D1-4BF1-1049-A2A4-308C55650A68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15EFDF-8851-424C-9097-954AF1D6F6BB}"/>
              </a:ext>
            </a:extLst>
          </p:cNvPr>
          <p:cNvSpPr txBox="1"/>
          <p:nvPr/>
        </p:nvSpPr>
        <p:spPr>
          <a:xfrm>
            <a:off x="5300134" y="3314930"/>
            <a:ext cx="525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입 영역의 인덱스 좌표 저장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F5CBEC-0E6E-9E41-8B43-46C6B402D772}"/>
              </a:ext>
            </a:extLst>
          </p:cNvPr>
          <p:cNvSpPr txBox="1"/>
          <p:nvPr/>
        </p:nvSpPr>
        <p:spPr>
          <a:xfrm>
            <a:off x="4662767" y="5289681"/>
            <a:ext cx="653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좌표 영역 안으로 들어올 때 점수 증가</a:t>
            </a: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4FDD34ED-8F96-2149-8138-51D3F90EEDE8}"/>
              </a:ext>
            </a:extLst>
          </p:cNvPr>
          <p:cNvSpPr/>
          <p:nvPr/>
        </p:nvSpPr>
        <p:spPr>
          <a:xfrm rot="5400000">
            <a:off x="7436852" y="4231483"/>
            <a:ext cx="982133" cy="45842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1" name="이미지3">
            <a:extLst>
              <a:ext uri="{FF2B5EF4-FFF2-40B4-BE49-F238E27FC236}">
                <a16:creationId xmlns:a16="http://schemas.microsoft.com/office/drawing/2014/main" id="{97F2A347-ED55-344E-BB6D-5EAE217554C1}"/>
              </a:ext>
            </a:extLst>
          </p:cNvPr>
          <p:cNvPicPr/>
          <p:nvPr/>
        </p:nvPicPr>
        <p:blipFill>
          <a:blip r:embed="rId3"/>
          <a:srcRect l="21757" t="19734" r="45181" b="32437"/>
          <a:stretch>
            <a:fillRect/>
          </a:stretch>
        </p:blipFill>
        <p:spPr bwMode="auto">
          <a:xfrm>
            <a:off x="1363579" y="2894981"/>
            <a:ext cx="3255855" cy="2933327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</p:spPr>
      </p:pic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C04CEB25-88AF-44A2-9034-3DB209E24C39}"/>
              </a:ext>
            </a:extLst>
          </p:cNvPr>
          <p:cNvSpPr/>
          <p:nvPr/>
        </p:nvSpPr>
        <p:spPr>
          <a:xfrm>
            <a:off x="314373" y="1098305"/>
            <a:ext cx="2689507" cy="2726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40C99-4AC6-44F6-8277-0A78B24AA926}"/>
              </a:ext>
            </a:extLst>
          </p:cNvPr>
          <p:cNvSpPr txBox="1"/>
          <p:nvPr/>
        </p:nvSpPr>
        <p:spPr>
          <a:xfrm>
            <a:off x="254643" y="801968"/>
            <a:ext cx="2689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+mj-ea"/>
                <a:ea typeface="+mj-ea"/>
              </a:rPr>
              <a:t>Face</a:t>
            </a:r>
            <a:r>
              <a:rPr kumimoji="1" lang="ko-KR" altLang="en-US" sz="3200" dirty="0">
                <a:latin typeface="+mj-ea"/>
                <a:ea typeface="+mj-ea"/>
              </a:rPr>
              <a:t> </a:t>
            </a:r>
            <a:r>
              <a:rPr kumimoji="1" lang="en-US" altLang="ko-KR" sz="3200" dirty="0">
                <a:latin typeface="+mj-ea"/>
                <a:ea typeface="+mj-ea"/>
              </a:rPr>
              <a:t>Tracker</a:t>
            </a:r>
            <a:endParaRPr kumimoji="1" lang="ko-KR" altLang="en-US" sz="3200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D0021A-126C-4B40-9967-46ED939EF355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448E51-6AAF-4A56-B36E-3BACCF1E2314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49FACD-3EC1-449D-B109-61511E546313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3D38DE5-A3E9-48FC-A5C3-436AE5899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0E1C29-1E56-4F01-A6FE-D95F11280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7B659B8-CD6F-44EB-9574-9E167915C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69902-DEFE-7742-A6B4-111109FE80F8}"/>
              </a:ext>
            </a:extLst>
          </p:cNvPr>
          <p:cNvGrpSpPr/>
          <p:nvPr/>
        </p:nvGrpSpPr>
        <p:grpSpPr>
          <a:xfrm>
            <a:off x="541058" y="1588938"/>
            <a:ext cx="11109884" cy="948393"/>
            <a:chOff x="453912" y="1964191"/>
            <a:chExt cx="11109884" cy="948393"/>
          </a:xfrm>
        </p:grpSpPr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65AEB856-2925-5841-978E-B2ACA4FC941F}"/>
                </a:ext>
              </a:extLst>
            </p:cNvPr>
            <p:cNvSpPr/>
            <p:nvPr/>
          </p:nvSpPr>
          <p:spPr>
            <a:xfrm>
              <a:off x="496380" y="1997549"/>
              <a:ext cx="11003202" cy="874060"/>
            </a:xfrm>
            <a:prstGeom prst="frame">
              <a:avLst>
                <a:gd name="adj1" fmla="val 8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EF356F5-BDF2-C447-9C66-06EF344BD312}"/>
                </a:ext>
              </a:extLst>
            </p:cNvPr>
            <p:cNvGrpSpPr/>
            <p:nvPr/>
          </p:nvGrpSpPr>
          <p:grpSpPr>
            <a:xfrm>
              <a:off x="453912" y="1964191"/>
              <a:ext cx="226508" cy="221519"/>
              <a:chOff x="480797" y="5198986"/>
              <a:chExt cx="226508" cy="31532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312EF2C-33FB-214C-8B44-A13B8E864E5B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D8C399-2B27-B146-92D1-2B59810C3515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1A2B55-70B0-BC4C-BDE5-F744EF61932D}"/>
                </a:ext>
              </a:extLst>
            </p:cNvPr>
            <p:cNvSpPr txBox="1"/>
            <p:nvPr/>
          </p:nvSpPr>
          <p:spPr>
            <a:xfrm>
              <a:off x="680420" y="2142191"/>
              <a:ext cx="10613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spc="-15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페이스 가이드라인 설치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D0A3212-6D17-194F-B7B6-A7B652544206}"/>
                </a:ext>
              </a:extLst>
            </p:cNvPr>
            <p:cNvGrpSpPr/>
            <p:nvPr/>
          </p:nvGrpSpPr>
          <p:grpSpPr>
            <a:xfrm flipH="1">
              <a:off x="11326780" y="1972835"/>
              <a:ext cx="226508" cy="221519"/>
              <a:chOff x="480797" y="5198986"/>
              <a:chExt cx="226508" cy="3153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6039271-3B87-864F-A04B-FCBF90CC3F60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B60B50E-6EC7-104C-89CC-8EE65432FB90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67AE21A-5E33-CF4B-9D8D-3D2030C4DBE8}"/>
                </a:ext>
              </a:extLst>
            </p:cNvPr>
            <p:cNvGrpSpPr/>
            <p:nvPr/>
          </p:nvGrpSpPr>
          <p:grpSpPr>
            <a:xfrm flipH="1" flipV="1">
              <a:off x="11337288" y="2691065"/>
              <a:ext cx="226508" cy="221519"/>
              <a:chOff x="480797" y="5198986"/>
              <a:chExt cx="226508" cy="31532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3C4FAD4-A066-9746-9582-A58E95B88FF5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A910E4-98F2-D94D-B697-B58B9D2021C4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BE7605E-68BB-F440-ADF4-D2353B83FF7D}"/>
                </a:ext>
              </a:extLst>
            </p:cNvPr>
            <p:cNvGrpSpPr/>
            <p:nvPr/>
          </p:nvGrpSpPr>
          <p:grpSpPr>
            <a:xfrm flipV="1">
              <a:off x="459166" y="2683448"/>
              <a:ext cx="226508" cy="221519"/>
              <a:chOff x="480797" y="5198986"/>
              <a:chExt cx="226508" cy="3153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AE529B4-90D6-CF48-A1AE-927BD2BC420F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86076D1-4BF1-1049-A2A4-308C55650A68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15EFDF-8851-424C-9097-954AF1D6F6BB}"/>
              </a:ext>
            </a:extLst>
          </p:cNvPr>
          <p:cNvSpPr txBox="1"/>
          <p:nvPr/>
        </p:nvSpPr>
        <p:spPr>
          <a:xfrm>
            <a:off x="5300134" y="3314930"/>
            <a:ext cx="525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게임의 영역을 제한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F5CBEC-0E6E-9E41-8B43-46C6B402D772}"/>
              </a:ext>
            </a:extLst>
          </p:cNvPr>
          <p:cNvSpPr txBox="1"/>
          <p:nvPr/>
        </p:nvSpPr>
        <p:spPr>
          <a:xfrm>
            <a:off x="4662767" y="5144795"/>
            <a:ext cx="6530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밖으로 나가게 되면 경고를 표시</a:t>
            </a:r>
            <a:endParaRPr kumimoji="1" lang="en-US" altLang="ko-KR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/>
            <a:r>
              <a:rPr kumimoji="1"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페이스 </a:t>
            </a:r>
            <a:r>
              <a:rPr kumimoji="1" lang="ko-KR" altLang="en-US" sz="2400" spc="-15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트레이커</a:t>
            </a:r>
            <a:r>
              <a:rPr kumimoji="1"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재인식</a:t>
            </a: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4FDD34ED-8F96-2149-8138-51D3F90EEDE8}"/>
              </a:ext>
            </a:extLst>
          </p:cNvPr>
          <p:cNvSpPr/>
          <p:nvPr/>
        </p:nvSpPr>
        <p:spPr>
          <a:xfrm rot="5400000">
            <a:off x="7436852" y="4231483"/>
            <a:ext cx="982133" cy="45842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0F37AFC-CDCB-614F-83C1-50EF6A8A6E5F}"/>
              </a:ext>
            </a:extLst>
          </p:cNvPr>
          <p:cNvPicPr/>
          <p:nvPr/>
        </p:nvPicPr>
        <p:blipFill rotWithShape="1">
          <a:blip r:embed="rId3"/>
          <a:srcRect r="2053"/>
          <a:stretch/>
        </p:blipFill>
        <p:spPr bwMode="auto">
          <a:xfrm>
            <a:off x="1047047" y="2904718"/>
            <a:ext cx="3970020" cy="3115945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97E951-1286-4ACC-AC09-0B75A37F1C4A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E6BBD3-E6CC-47D9-BA2A-E2D415E26586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C8B456-0F19-4AB3-8E78-333D3250F25D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85FADB0-95BA-43C9-A8C5-B6F66FA65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7132A5-0054-4F2F-8C94-F87DDA7B4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D48A60-36D6-4C76-860D-83A9085B3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9912ADBD-8C0E-4EC4-8CC9-E15ECFA47839}"/>
              </a:ext>
            </a:extLst>
          </p:cNvPr>
          <p:cNvSpPr/>
          <p:nvPr/>
        </p:nvSpPr>
        <p:spPr>
          <a:xfrm>
            <a:off x="314373" y="1098305"/>
            <a:ext cx="2689507" cy="2726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92CD66-AB6A-4085-8032-68B44982732D}"/>
              </a:ext>
            </a:extLst>
          </p:cNvPr>
          <p:cNvSpPr txBox="1"/>
          <p:nvPr/>
        </p:nvSpPr>
        <p:spPr>
          <a:xfrm>
            <a:off x="254643" y="801968"/>
            <a:ext cx="2689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+mj-ea"/>
                <a:ea typeface="+mj-ea"/>
              </a:rPr>
              <a:t>Face</a:t>
            </a:r>
            <a:r>
              <a:rPr kumimoji="1" lang="ko-KR" altLang="en-US" sz="3200" dirty="0">
                <a:latin typeface="+mj-ea"/>
                <a:ea typeface="+mj-ea"/>
              </a:rPr>
              <a:t> </a:t>
            </a:r>
            <a:r>
              <a:rPr kumimoji="1" lang="en-US" altLang="ko-KR" sz="3200" dirty="0">
                <a:latin typeface="+mj-ea"/>
                <a:ea typeface="+mj-ea"/>
              </a:rPr>
              <a:t>Tracker</a:t>
            </a:r>
            <a:endParaRPr kumimoji="1" lang="ko-KR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03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69902-DEFE-7742-A6B4-111109FE80F8}"/>
              </a:ext>
            </a:extLst>
          </p:cNvPr>
          <p:cNvGrpSpPr/>
          <p:nvPr/>
        </p:nvGrpSpPr>
        <p:grpSpPr>
          <a:xfrm>
            <a:off x="541058" y="1588938"/>
            <a:ext cx="11109884" cy="948393"/>
            <a:chOff x="453912" y="1964191"/>
            <a:chExt cx="11109884" cy="948393"/>
          </a:xfrm>
        </p:grpSpPr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65AEB856-2925-5841-978E-B2ACA4FC941F}"/>
                </a:ext>
              </a:extLst>
            </p:cNvPr>
            <p:cNvSpPr/>
            <p:nvPr/>
          </p:nvSpPr>
          <p:spPr>
            <a:xfrm>
              <a:off x="496380" y="1997549"/>
              <a:ext cx="11003202" cy="874060"/>
            </a:xfrm>
            <a:prstGeom prst="frame">
              <a:avLst>
                <a:gd name="adj1" fmla="val 8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EF356F5-BDF2-C447-9C66-06EF344BD312}"/>
                </a:ext>
              </a:extLst>
            </p:cNvPr>
            <p:cNvGrpSpPr/>
            <p:nvPr/>
          </p:nvGrpSpPr>
          <p:grpSpPr>
            <a:xfrm>
              <a:off x="453912" y="1964191"/>
              <a:ext cx="226508" cy="221519"/>
              <a:chOff x="480797" y="5198986"/>
              <a:chExt cx="226508" cy="31532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312EF2C-33FB-214C-8B44-A13B8E864E5B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D8C399-2B27-B146-92D1-2B59810C3515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1A2B55-70B0-BC4C-BDE5-F744EF61932D}"/>
                </a:ext>
              </a:extLst>
            </p:cNvPr>
            <p:cNvSpPr txBox="1"/>
            <p:nvPr/>
          </p:nvSpPr>
          <p:spPr>
            <a:xfrm>
              <a:off x="680420" y="2142191"/>
              <a:ext cx="10613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spc="-15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랜덤하게 날아오는 도형 구현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D0A3212-6D17-194F-B7B6-A7B652544206}"/>
                </a:ext>
              </a:extLst>
            </p:cNvPr>
            <p:cNvGrpSpPr/>
            <p:nvPr/>
          </p:nvGrpSpPr>
          <p:grpSpPr>
            <a:xfrm flipH="1">
              <a:off x="11326780" y="1972835"/>
              <a:ext cx="226508" cy="221519"/>
              <a:chOff x="480797" y="5198986"/>
              <a:chExt cx="226508" cy="3153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6039271-3B87-864F-A04B-FCBF90CC3F60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B60B50E-6EC7-104C-89CC-8EE65432FB90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67AE21A-5E33-CF4B-9D8D-3D2030C4DBE8}"/>
                </a:ext>
              </a:extLst>
            </p:cNvPr>
            <p:cNvGrpSpPr/>
            <p:nvPr/>
          </p:nvGrpSpPr>
          <p:grpSpPr>
            <a:xfrm flipH="1" flipV="1">
              <a:off x="11337288" y="2691065"/>
              <a:ext cx="226508" cy="221519"/>
              <a:chOff x="480797" y="5198986"/>
              <a:chExt cx="226508" cy="31532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3C4FAD4-A066-9746-9582-A58E95B88FF5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A910E4-98F2-D94D-B697-B58B9D2021C4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BE7605E-68BB-F440-ADF4-D2353B83FF7D}"/>
                </a:ext>
              </a:extLst>
            </p:cNvPr>
            <p:cNvGrpSpPr/>
            <p:nvPr/>
          </p:nvGrpSpPr>
          <p:grpSpPr>
            <a:xfrm flipV="1">
              <a:off x="459166" y="2683448"/>
              <a:ext cx="226508" cy="221519"/>
              <a:chOff x="480797" y="5198986"/>
              <a:chExt cx="226508" cy="3153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AE529B4-90D6-CF48-A1AE-927BD2BC420F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86076D1-4BF1-1049-A2A4-308C55650A68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97E951-1286-4ACC-AC09-0B75A37F1C4A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E6BBD3-E6CC-47D9-BA2A-E2D415E26586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C8B456-0F19-4AB3-8E78-333D3250F25D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85FADB0-95BA-43C9-A8C5-B6F66FA65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7132A5-0054-4F2F-8C94-F87DDA7B4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D48A60-36D6-4C76-860D-83A9085B3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9912ADBD-8C0E-4EC4-8CC9-E15ECFA47839}"/>
              </a:ext>
            </a:extLst>
          </p:cNvPr>
          <p:cNvSpPr/>
          <p:nvPr/>
        </p:nvSpPr>
        <p:spPr>
          <a:xfrm>
            <a:off x="314373" y="1098305"/>
            <a:ext cx="2689507" cy="2726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92CD66-AB6A-4085-8032-68B44982732D}"/>
              </a:ext>
            </a:extLst>
          </p:cNvPr>
          <p:cNvSpPr txBox="1"/>
          <p:nvPr/>
        </p:nvSpPr>
        <p:spPr>
          <a:xfrm>
            <a:off x="254643" y="801968"/>
            <a:ext cx="2689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+mj-ea"/>
                <a:ea typeface="+mj-ea"/>
              </a:rPr>
              <a:t>Face</a:t>
            </a:r>
            <a:r>
              <a:rPr kumimoji="1" lang="ko-KR" altLang="en-US" sz="3200" dirty="0">
                <a:latin typeface="+mj-ea"/>
                <a:ea typeface="+mj-ea"/>
              </a:rPr>
              <a:t> </a:t>
            </a:r>
            <a:r>
              <a:rPr kumimoji="1" lang="en-US" altLang="ko-KR" sz="3200" dirty="0">
                <a:latin typeface="+mj-ea"/>
                <a:ea typeface="+mj-ea"/>
              </a:rPr>
              <a:t>Tracker</a:t>
            </a:r>
            <a:endParaRPr kumimoji="1" lang="ko-KR" altLang="en-US" sz="3200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A85078-FC7E-4A65-A842-6043BA12CBF1}"/>
              </a:ext>
            </a:extLst>
          </p:cNvPr>
          <p:cNvSpPr/>
          <p:nvPr/>
        </p:nvSpPr>
        <p:spPr>
          <a:xfrm>
            <a:off x="3373128" y="3594272"/>
            <a:ext cx="747317" cy="7337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D4FC6B56-70FF-468E-983F-A378429CCF59}"/>
              </a:ext>
            </a:extLst>
          </p:cNvPr>
          <p:cNvSpPr/>
          <p:nvPr/>
        </p:nvSpPr>
        <p:spPr>
          <a:xfrm>
            <a:off x="4752621" y="3961161"/>
            <a:ext cx="857956" cy="733778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69109D23-82B5-46B1-AC6E-925F714FFCCB}"/>
              </a:ext>
            </a:extLst>
          </p:cNvPr>
          <p:cNvSpPr/>
          <p:nvPr/>
        </p:nvSpPr>
        <p:spPr>
          <a:xfrm rot="10800000">
            <a:off x="6265333" y="3563847"/>
            <a:ext cx="857956" cy="733778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DAF6DE-6085-4FE8-AED5-EA0D3F5BD117}"/>
              </a:ext>
            </a:extLst>
          </p:cNvPr>
          <p:cNvSpPr/>
          <p:nvPr/>
        </p:nvSpPr>
        <p:spPr>
          <a:xfrm>
            <a:off x="7608711" y="3927294"/>
            <a:ext cx="756356" cy="733778"/>
          </a:xfrm>
          <a:prstGeom prst="ellipse">
            <a:avLst/>
          </a:prstGeom>
          <a:solidFill>
            <a:srgbClr val="D1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F7899-5589-4BAB-93EB-FB3868EFAE8F}"/>
              </a:ext>
            </a:extLst>
          </p:cNvPr>
          <p:cNvSpPr txBox="1"/>
          <p:nvPr/>
        </p:nvSpPr>
        <p:spPr>
          <a:xfrm>
            <a:off x="2646979" y="5562022"/>
            <a:ext cx="689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랜덤한</a:t>
            </a:r>
            <a:r>
              <a:rPr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위치에서</a:t>
            </a:r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2400" spc="-15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랜덤한</a:t>
            </a:r>
            <a:r>
              <a:rPr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간격</a:t>
            </a:r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2400" spc="-15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랜덤한</a:t>
            </a:r>
            <a:r>
              <a:rPr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색상으로 날라오는 도형</a:t>
            </a:r>
          </a:p>
        </p:txBody>
      </p:sp>
    </p:spTree>
    <p:extLst>
      <p:ext uri="{BB962C8B-B14F-4D97-AF65-F5344CB8AC3E}">
        <p14:creationId xmlns:p14="http://schemas.microsoft.com/office/powerpoint/2010/main" val="205426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6" grpId="0" animBg="1"/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85E15C1-7EC1-48C1-A2F4-EE11404822E1}"/>
              </a:ext>
            </a:extLst>
          </p:cNvPr>
          <p:cNvSpPr/>
          <p:nvPr/>
        </p:nvSpPr>
        <p:spPr>
          <a:xfrm>
            <a:off x="5313943" y="1704578"/>
            <a:ext cx="6112347" cy="4748152"/>
          </a:xfrm>
          <a:prstGeom prst="roundRect">
            <a:avLst/>
          </a:prstGeom>
          <a:solidFill>
            <a:schemeClr val="bg1"/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A4C9CF-5566-D14D-92D3-BCA41225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61" y="4345762"/>
            <a:ext cx="4338474" cy="1791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D3B96F-C1CE-D545-9D88-75D550B0D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2" y="1997100"/>
            <a:ext cx="2162175" cy="2619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796D34-887B-7247-95BE-88B24FBE4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305" y="2512238"/>
            <a:ext cx="2162175" cy="13658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7FB1FC8-DB1F-2E4E-A1D8-A7FDF4F6CF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53" b="98456" l="23507" r="86194">
                        <a14:foregroundMark x1="26493" y1="32432" x2="27612" y2="63707"/>
                        <a14:foregroundMark x1="28731" y1="77606" x2="33955" y2="92664"/>
                        <a14:foregroundMark x1="33955" y1="92664" x2="76866" y2="98456"/>
                        <a14:foregroundMark x1="82090" y1="94208" x2="82463" y2="89189"/>
                        <a14:foregroundMark x1="83955" y1="96139" x2="83955" y2="88031"/>
                        <a14:foregroundMark x1="84328" y1="98456" x2="85448" y2="90734"/>
                        <a14:foregroundMark x1="85821" y1="97297" x2="86567" y2="87259"/>
                        <a14:foregroundMark x1="23507" y1="63707" x2="24254" y2="59459"/>
                        <a14:foregroundMark x1="54478" y1="74903" x2="49254" y2="68340"/>
                        <a14:foregroundMark x1="60075" y1="74903" x2="45149" y2="70656"/>
                        <a14:foregroundMark x1="54104" y1="84170" x2="54104" y2="50965"/>
                      </a14:backgroundRemoval>
                    </a14:imgEffect>
                  </a14:imgLayer>
                </a14:imgProps>
              </a:ext>
            </a:extLst>
          </a:blip>
          <a:srcRect l="18951" r="12481"/>
          <a:stretch/>
        </p:blipFill>
        <p:spPr>
          <a:xfrm>
            <a:off x="421723" y="2686346"/>
            <a:ext cx="1934603" cy="27266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38823D-FF02-6B4C-8542-7EF80EDAE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85" b="91860" l="7614" r="90000">
                        <a14:foregroundMark x1="7045" y1="22674" x2="7955" y2="45785"/>
                        <a14:foregroundMark x1="7955" y1="45785" x2="7727" y2="45640"/>
                        <a14:foregroundMark x1="17273" y1="9302" x2="38636" y2="10029"/>
                        <a14:foregroundMark x1="38636" y1="10029" x2="51023" y2="9157"/>
                        <a14:foregroundMark x1="51023" y1="9157" x2="56477" y2="9302"/>
                        <a14:foregroundMark x1="56477" y1="9302" x2="65000" y2="8430"/>
                        <a14:foregroundMark x1="88750" y1="21512" x2="88409" y2="41134"/>
                        <a14:foregroundMark x1="85341" y1="55959" x2="84545" y2="55669"/>
                        <a14:foregroundMark x1="71818" y1="91860" x2="71818" y2="91860"/>
                        <a14:foregroundMark x1="70682" y1="90552" x2="70682" y2="90552"/>
                        <a14:foregroundMark x1="71546" y1="86600" x2="71364" y2="81831"/>
                        <a14:foregroundMark x1="71591" y1="87791" x2="71568" y2="87184"/>
                        <a14:backgroundMark x1="71250" y1="88372" x2="71250" y2="80959"/>
                        <a14:backgroundMark x1="71250" y1="80959" x2="71364" y2="80669"/>
                        <a14:backgroundMark x1="71364" y1="87209" x2="71591" y2="80669"/>
                        <a14:backgroundMark x1="71591" y1="88953" x2="71364" y2="83576"/>
                        <a14:backgroundMark x1="71364" y1="87936" x2="71932" y2="851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51827" y="2686346"/>
            <a:ext cx="2979030" cy="16120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AEA024-C1F2-0445-867B-7FB6D8CE982A}"/>
              </a:ext>
            </a:extLst>
          </p:cNvPr>
          <p:cNvSpPr txBox="1">
            <a:spLocks/>
          </p:cNvSpPr>
          <p:nvPr/>
        </p:nvSpPr>
        <p:spPr>
          <a:xfrm>
            <a:off x="2785302" y="2930646"/>
            <a:ext cx="2018979" cy="584775"/>
          </a:xfrm>
          <a:prstGeom prst="rect">
            <a:avLst/>
          </a:prstGeom>
          <a:solidFill>
            <a:srgbClr val="FEFFFE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ko-KR" sz="3200" spc="-150" dirty="0">
                <a:latin typeface="210 에브리바디 B" panose="02020603020101020101" pitchFamily="18" charset="-127"/>
                <a:ea typeface="210 에브리바디 B" panose="02020603020101020101" pitchFamily="18" charset="-127"/>
              </a:rPr>
              <a:t>what is </a:t>
            </a:r>
            <a:r>
              <a:rPr kumimoji="1" lang="en-US" altLang="ko-KR" sz="3200" spc="-150" dirty="0" err="1">
                <a:latin typeface="210 에브리바디 B" panose="02020603020101020101" pitchFamily="18" charset="-127"/>
                <a:ea typeface="210 에브리바디 B" panose="02020603020101020101" pitchFamily="18" charset="-127"/>
              </a:rPr>
              <a:t>node.js</a:t>
            </a:r>
            <a:r>
              <a:rPr kumimoji="1" lang="en-US" altLang="ko-KR" sz="3200" spc="-150" dirty="0">
                <a:latin typeface="210 에브리바디 B" panose="02020603020101020101" pitchFamily="18" charset="-127"/>
                <a:ea typeface="210 에브리바디 B" panose="02020603020101020101" pitchFamily="18" charset="-127"/>
              </a:rPr>
              <a:t> ....?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FEE9B-51A0-4936-A3AC-1761B748EFCD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47085-1BDB-4C40-8ED7-11F485B170BC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46681-5748-465A-9370-54B0089586A6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978462E-8135-41C3-85F4-D8B8491842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72E6D8-EC25-45D7-9B2F-D151D53490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B181009-6071-48E1-806E-CBE478BDD1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C85F3C2D-DBE6-49FA-BB4D-75967CFF21C6}"/>
              </a:ext>
            </a:extLst>
          </p:cNvPr>
          <p:cNvSpPr/>
          <p:nvPr/>
        </p:nvSpPr>
        <p:spPr>
          <a:xfrm>
            <a:off x="314373" y="1098305"/>
            <a:ext cx="1616027" cy="2726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824E1-4DC8-485C-8A27-7827246EAAF7}"/>
              </a:ext>
            </a:extLst>
          </p:cNvPr>
          <p:cNvSpPr txBox="1"/>
          <p:nvPr/>
        </p:nvSpPr>
        <p:spPr>
          <a:xfrm>
            <a:off x="254643" y="801968"/>
            <a:ext cx="167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+mj-ea"/>
                <a:ea typeface="+mj-ea"/>
              </a:rPr>
              <a:t>SERVER</a:t>
            </a:r>
            <a:endParaRPr kumimoji="1" lang="ko-KR" altLang="en-US" sz="3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FA79D-D897-4D92-AFF8-77F27CC67476}"/>
              </a:ext>
            </a:extLst>
          </p:cNvPr>
          <p:cNvSpPr txBox="1"/>
          <p:nvPr/>
        </p:nvSpPr>
        <p:spPr>
          <a:xfrm>
            <a:off x="783730" y="542927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[</a:t>
            </a:r>
            <a:r>
              <a:rPr lang="ko-KR" altLang="en-US" sz="2000" dirty="0"/>
              <a:t>팀원 </a:t>
            </a:r>
            <a:r>
              <a:rPr lang="en-US" altLang="ko-KR" sz="2000" dirty="0"/>
              <a:t>A]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90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E49196-DDE7-45DD-BCA4-F0C3B71954DB}"/>
              </a:ext>
            </a:extLst>
          </p:cNvPr>
          <p:cNvSpPr/>
          <p:nvPr/>
        </p:nvSpPr>
        <p:spPr>
          <a:xfrm>
            <a:off x="3608443" y="3589907"/>
            <a:ext cx="882654" cy="33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1851A0A-CA6A-46AB-AA6D-1BF3046463BD}"/>
              </a:ext>
            </a:extLst>
          </p:cNvPr>
          <p:cNvSpPr/>
          <p:nvPr/>
        </p:nvSpPr>
        <p:spPr>
          <a:xfrm>
            <a:off x="975268" y="2994203"/>
            <a:ext cx="1384110" cy="3607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3C5346-F1C6-8848-B9CB-1B474F6BF3F1}"/>
              </a:ext>
            </a:extLst>
          </p:cNvPr>
          <p:cNvGrpSpPr/>
          <p:nvPr/>
        </p:nvGrpSpPr>
        <p:grpSpPr>
          <a:xfrm>
            <a:off x="541058" y="1588938"/>
            <a:ext cx="11109884" cy="948393"/>
            <a:chOff x="453912" y="1964191"/>
            <a:chExt cx="11109884" cy="948393"/>
          </a:xfrm>
        </p:grpSpPr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D9BBACC4-5DC5-B846-9904-CEA84A1C81F9}"/>
                </a:ext>
              </a:extLst>
            </p:cNvPr>
            <p:cNvSpPr/>
            <p:nvPr/>
          </p:nvSpPr>
          <p:spPr>
            <a:xfrm>
              <a:off x="496380" y="1997549"/>
              <a:ext cx="11003202" cy="874060"/>
            </a:xfrm>
            <a:prstGeom prst="frame">
              <a:avLst>
                <a:gd name="adj1" fmla="val 8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A08728-31DC-E543-BD37-58953F4B2528}"/>
                </a:ext>
              </a:extLst>
            </p:cNvPr>
            <p:cNvGrpSpPr/>
            <p:nvPr/>
          </p:nvGrpSpPr>
          <p:grpSpPr>
            <a:xfrm>
              <a:off x="453912" y="1964191"/>
              <a:ext cx="226508" cy="221519"/>
              <a:chOff x="480797" y="5198986"/>
              <a:chExt cx="226508" cy="31532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9F2242B-C8F2-FA4A-9EAE-08B4D4F008DE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234C0BD-61A0-524C-9245-088D2ED14B2E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4A0F80-99EC-8846-8D92-7B0C795AD953}"/>
                </a:ext>
              </a:extLst>
            </p:cNvPr>
            <p:cNvSpPr txBox="1"/>
            <p:nvPr/>
          </p:nvSpPr>
          <p:spPr>
            <a:xfrm>
              <a:off x="680420" y="2142191"/>
              <a:ext cx="10613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spc="-15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Sign up &amp; Sign in</a:t>
              </a:r>
              <a:r>
                <a:rPr kumimoji="1" lang="ko-KR" altLang="en-US" sz="2800" spc="-15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시 비밀번호 암호화 </a:t>
              </a:r>
              <a:r>
                <a:rPr kumimoji="1" lang="en-US" altLang="ko-KR" sz="2800" spc="-15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(DB) </a:t>
              </a:r>
              <a:endParaRPr kumimoji="1" lang="ko-KR" altLang="en-US" sz="28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5D3A5B5-0824-1844-A461-BBF72BAB7ED4}"/>
                </a:ext>
              </a:extLst>
            </p:cNvPr>
            <p:cNvGrpSpPr/>
            <p:nvPr/>
          </p:nvGrpSpPr>
          <p:grpSpPr>
            <a:xfrm flipH="1">
              <a:off x="11326780" y="1972835"/>
              <a:ext cx="226508" cy="221519"/>
              <a:chOff x="480797" y="5198986"/>
              <a:chExt cx="226508" cy="31532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93E8963-57F3-0043-9A0A-53A6FA6931C2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F02A9C4-A91C-A34C-9E81-152F6DCED90D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1E088-E49C-3245-B6BE-79AC13084820}"/>
                </a:ext>
              </a:extLst>
            </p:cNvPr>
            <p:cNvGrpSpPr/>
            <p:nvPr/>
          </p:nvGrpSpPr>
          <p:grpSpPr>
            <a:xfrm flipH="1" flipV="1">
              <a:off x="11337288" y="2691065"/>
              <a:ext cx="226508" cy="221519"/>
              <a:chOff x="480797" y="5198986"/>
              <a:chExt cx="226508" cy="31532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A1914F4-1613-9945-83ED-32A1E4367299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63D5D57-2DFA-C548-BEF1-AF089B5739FF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DE60B55-A545-1940-91FE-86BCE1C21F82}"/>
                </a:ext>
              </a:extLst>
            </p:cNvPr>
            <p:cNvGrpSpPr/>
            <p:nvPr/>
          </p:nvGrpSpPr>
          <p:grpSpPr>
            <a:xfrm flipV="1">
              <a:off x="459166" y="2683448"/>
              <a:ext cx="226508" cy="221519"/>
              <a:chOff x="480797" y="5198986"/>
              <a:chExt cx="226508" cy="31532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93E25C0-7B54-2244-A486-8C4B010ED703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6154F90-28CA-774B-BBE0-4198229EF0D8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9F5EFB-D1B5-8F41-AA1F-1FD5E0BFA3EF}"/>
              </a:ext>
            </a:extLst>
          </p:cNvPr>
          <p:cNvSpPr txBox="1"/>
          <p:nvPr/>
        </p:nvSpPr>
        <p:spPr>
          <a:xfrm>
            <a:off x="686030" y="2941148"/>
            <a:ext cx="11003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-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 </a:t>
            </a:r>
            <a:r>
              <a:rPr lang="en-US" altLang="ko-KR" sz="2000" b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crypto </a:t>
            </a:r>
            <a:r>
              <a:rPr lang="ko-KR" altLang="en-US" sz="2000" b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모듈 </a:t>
            </a:r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문자열을 암호화</a:t>
            </a:r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2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복호화</a:t>
            </a:r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2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해싱하는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Nodejs 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기본 내장 모듈</a:t>
            </a:r>
          </a:p>
          <a:p>
            <a:endParaRPr lang="en-US" altLang="ko-KR" sz="2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Hashing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Algorithm</a:t>
            </a:r>
            <a:r>
              <a:rPr lang="ko-KR" altLang="en-US" sz="2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으로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000" b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SHA512</a:t>
            </a:r>
            <a:r>
              <a:rPr lang="ko-KR" altLang="en-US" sz="2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를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사용</a:t>
            </a:r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-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 보완을 위해 </a:t>
            </a:r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Salting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+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Key Stretching 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함께 사용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BC0E501-A6C3-5246-B7F4-CE58A8D9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58" y="5269062"/>
            <a:ext cx="10534650" cy="11334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3397475-505D-4843-A481-48A1CA418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516" y="2822488"/>
            <a:ext cx="1631216" cy="163121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C956250-78CF-2F48-B7B0-612D777E16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3" b="38164"/>
          <a:stretch/>
        </p:blipFill>
        <p:spPr>
          <a:xfrm>
            <a:off x="5357294" y="4779836"/>
            <a:ext cx="6185648" cy="13773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1650D90-F5F2-4F8C-80DB-F9D5E77FFC7A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ACDEE6-9CE9-4AEC-945C-2D12A18A2E50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FD9E95-955D-44FA-85C2-C14E15E1CE15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101B7E2-D7D5-4E5F-BF29-A25EAE1FF7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8885298-9999-4980-B654-F6963F8C59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45C445-9799-4E7C-BE56-945BBAAFD1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42" name="평행 사변형 41">
            <a:extLst>
              <a:ext uri="{FF2B5EF4-FFF2-40B4-BE49-F238E27FC236}">
                <a16:creationId xmlns:a16="http://schemas.microsoft.com/office/drawing/2014/main" id="{54177FD8-C599-48DF-BF11-4EF785F38D4A}"/>
              </a:ext>
            </a:extLst>
          </p:cNvPr>
          <p:cNvSpPr/>
          <p:nvPr/>
        </p:nvSpPr>
        <p:spPr>
          <a:xfrm>
            <a:off x="314373" y="1098305"/>
            <a:ext cx="1616027" cy="2726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41B674-F741-4E68-82F3-F0F3AB6272B9}"/>
              </a:ext>
            </a:extLst>
          </p:cNvPr>
          <p:cNvSpPr txBox="1"/>
          <p:nvPr/>
        </p:nvSpPr>
        <p:spPr>
          <a:xfrm>
            <a:off x="254643" y="801968"/>
            <a:ext cx="167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+mj-ea"/>
                <a:ea typeface="+mj-ea"/>
              </a:rPr>
              <a:t>SERVER</a:t>
            </a:r>
            <a:endParaRPr kumimoji="1" lang="ko-KR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688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5E5D41-BFFD-46D5-8BC6-9C8C12FF8E26}"/>
              </a:ext>
            </a:extLst>
          </p:cNvPr>
          <p:cNvSpPr/>
          <p:nvPr/>
        </p:nvSpPr>
        <p:spPr>
          <a:xfrm>
            <a:off x="3495554" y="3975003"/>
            <a:ext cx="2260690" cy="33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098839-B90A-42C7-9CBE-454A6197C441}"/>
              </a:ext>
            </a:extLst>
          </p:cNvPr>
          <p:cNvSpPr/>
          <p:nvPr/>
        </p:nvSpPr>
        <p:spPr>
          <a:xfrm>
            <a:off x="5756244" y="4667672"/>
            <a:ext cx="1637978" cy="33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3C5346-F1C6-8848-B9CB-1B474F6BF3F1}"/>
              </a:ext>
            </a:extLst>
          </p:cNvPr>
          <p:cNvGrpSpPr/>
          <p:nvPr/>
        </p:nvGrpSpPr>
        <p:grpSpPr>
          <a:xfrm>
            <a:off x="541058" y="1588938"/>
            <a:ext cx="11109884" cy="948393"/>
            <a:chOff x="453912" y="1964191"/>
            <a:chExt cx="11109884" cy="948393"/>
          </a:xfrm>
        </p:grpSpPr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D9BBACC4-5DC5-B846-9904-CEA84A1C81F9}"/>
                </a:ext>
              </a:extLst>
            </p:cNvPr>
            <p:cNvSpPr/>
            <p:nvPr/>
          </p:nvSpPr>
          <p:spPr>
            <a:xfrm>
              <a:off x="496380" y="1997549"/>
              <a:ext cx="11003202" cy="874060"/>
            </a:xfrm>
            <a:prstGeom prst="frame">
              <a:avLst>
                <a:gd name="adj1" fmla="val 8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A08728-31DC-E543-BD37-58953F4B2528}"/>
                </a:ext>
              </a:extLst>
            </p:cNvPr>
            <p:cNvGrpSpPr/>
            <p:nvPr/>
          </p:nvGrpSpPr>
          <p:grpSpPr>
            <a:xfrm>
              <a:off x="453912" y="1964191"/>
              <a:ext cx="226508" cy="221519"/>
              <a:chOff x="480797" y="5198986"/>
              <a:chExt cx="226508" cy="31532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9F2242B-C8F2-FA4A-9EAE-08B4D4F008DE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234C0BD-61A0-524C-9245-088D2ED14B2E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4A0F80-99EC-8846-8D92-7B0C795AD953}"/>
                </a:ext>
              </a:extLst>
            </p:cNvPr>
            <p:cNvSpPr txBox="1"/>
            <p:nvPr/>
          </p:nvSpPr>
          <p:spPr>
            <a:xfrm>
              <a:off x="680420" y="2142191"/>
              <a:ext cx="10613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spc="-15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Sign up &amp; Sign in</a:t>
              </a:r>
              <a:r>
                <a:rPr kumimoji="1" lang="ko-KR" altLang="en-US" sz="2800" spc="-15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시 비밀번호 암호화 </a:t>
              </a:r>
              <a:r>
                <a:rPr kumimoji="1" lang="en-US" altLang="ko-KR" sz="2800" spc="-15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(view) </a:t>
              </a:r>
              <a:endParaRPr kumimoji="1" lang="ko-KR" altLang="en-US" sz="28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5D3A5B5-0824-1844-A461-BBF72BAB7ED4}"/>
                </a:ext>
              </a:extLst>
            </p:cNvPr>
            <p:cNvGrpSpPr/>
            <p:nvPr/>
          </p:nvGrpSpPr>
          <p:grpSpPr>
            <a:xfrm flipH="1">
              <a:off x="11326780" y="1972835"/>
              <a:ext cx="226508" cy="221519"/>
              <a:chOff x="480797" y="5198986"/>
              <a:chExt cx="226508" cy="31532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93E8963-57F3-0043-9A0A-53A6FA6931C2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F02A9C4-A91C-A34C-9E81-152F6DCED90D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1E088-E49C-3245-B6BE-79AC13084820}"/>
                </a:ext>
              </a:extLst>
            </p:cNvPr>
            <p:cNvGrpSpPr/>
            <p:nvPr/>
          </p:nvGrpSpPr>
          <p:grpSpPr>
            <a:xfrm flipH="1" flipV="1">
              <a:off x="11337288" y="2691065"/>
              <a:ext cx="226508" cy="221519"/>
              <a:chOff x="480797" y="5198986"/>
              <a:chExt cx="226508" cy="31532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A1914F4-1613-9945-83ED-32A1E4367299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63D5D57-2DFA-C548-BEF1-AF089B5739FF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DE60B55-A545-1940-91FE-86BCE1C21F82}"/>
                </a:ext>
              </a:extLst>
            </p:cNvPr>
            <p:cNvGrpSpPr/>
            <p:nvPr/>
          </p:nvGrpSpPr>
          <p:grpSpPr>
            <a:xfrm flipV="1">
              <a:off x="459166" y="2683448"/>
              <a:ext cx="226508" cy="221519"/>
              <a:chOff x="480797" y="5198986"/>
              <a:chExt cx="226508" cy="31532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93E25C0-7B54-2244-A486-8C4B010ED703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6154F90-28CA-774B-BBE0-4198229EF0D8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pc="-15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9F5EFB-D1B5-8F41-AA1F-1FD5E0BFA3EF}"/>
              </a:ext>
            </a:extLst>
          </p:cNvPr>
          <p:cNvSpPr txBox="1"/>
          <p:nvPr/>
        </p:nvSpPr>
        <p:spPr>
          <a:xfrm>
            <a:off x="237120" y="3925115"/>
            <a:ext cx="11003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사용자가 보는 시야에서도 비밀번호를 </a:t>
            </a:r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*** 처리</a:t>
            </a:r>
            <a:endParaRPr lang="en-US" altLang="ko-KR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사용자를 제외한 타인이 비밀번호를 알 수 없어 보안성을 높임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47ECEC7-1CC6-2C42-BF78-4C6A4CF6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944" y="3255949"/>
            <a:ext cx="3996510" cy="25386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3F25DD-B9E1-4903-872F-FA348CD4802E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E55A49-3EA4-4136-B077-F132B8177870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4DB131-E731-4499-9AE8-358CF2A4F125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6FEA726-9CCD-4B53-ABC5-3B26537BD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E20946C-005D-4B5E-A2F8-A504442159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4FB21C4-56B5-4D6C-87BC-48E502E78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41" name="평행 사변형 40">
            <a:extLst>
              <a:ext uri="{FF2B5EF4-FFF2-40B4-BE49-F238E27FC236}">
                <a16:creationId xmlns:a16="http://schemas.microsoft.com/office/drawing/2014/main" id="{6C4E2F17-6E78-425F-8212-C2845C199552}"/>
              </a:ext>
            </a:extLst>
          </p:cNvPr>
          <p:cNvSpPr/>
          <p:nvPr/>
        </p:nvSpPr>
        <p:spPr>
          <a:xfrm>
            <a:off x="314373" y="1098305"/>
            <a:ext cx="1616027" cy="2726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66234-4271-48B4-BACD-BF9FC2577827}"/>
              </a:ext>
            </a:extLst>
          </p:cNvPr>
          <p:cNvSpPr txBox="1"/>
          <p:nvPr/>
        </p:nvSpPr>
        <p:spPr>
          <a:xfrm>
            <a:off x="254643" y="801968"/>
            <a:ext cx="167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+mj-ea"/>
                <a:ea typeface="+mj-ea"/>
              </a:rPr>
              <a:t>SERVER</a:t>
            </a:r>
            <a:endParaRPr kumimoji="1" lang="ko-KR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" grpId="0" animBg="1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3C5346-F1C6-8848-B9CB-1B474F6BF3F1}"/>
              </a:ext>
            </a:extLst>
          </p:cNvPr>
          <p:cNvGrpSpPr/>
          <p:nvPr/>
        </p:nvGrpSpPr>
        <p:grpSpPr>
          <a:xfrm>
            <a:off x="541058" y="1588938"/>
            <a:ext cx="11109884" cy="948393"/>
            <a:chOff x="453912" y="1964191"/>
            <a:chExt cx="11109884" cy="948393"/>
          </a:xfrm>
        </p:grpSpPr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D9BBACC4-5DC5-B846-9904-CEA84A1C81F9}"/>
                </a:ext>
              </a:extLst>
            </p:cNvPr>
            <p:cNvSpPr/>
            <p:nvPr/>
          </p:nvSpPr>
          <p:spPr>
            <a:xfrm>
              <a:off x="496380" y="1997549"/>
              <a:ext cx="11003202" cy="874060"/>
            </a:xfrm>
            <a:prstGeom prst="frame">
              <a:avLst>
                <a:gd name="adj1" fmla="val 8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A08728-31DC-E543-BD37-58953F4B2528}"/>
                </a:ext>
              </a:extLst>
            </p:cNvPr>
            <p:cNvGrpSpPr/>
            <p:nvPr/>
          </p:nvGrpSpPr>
          <p:grpSpPr>
            <a:xfrm>
              <a:off x="453912" y="1964191"/>
              <a:ext cx="226508" cy="221519"/>
              <a:chOff x="480797" y="5198986"/>
              <a:chExt cx="226508" cy="31532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9F2242B-C8F2-FA4A-9EAE-08B4D4F008DE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234C0BD-61A0-524C-9245-088D2ED14B2E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4A0F80-99EC-8846-8D92-7B0C795AD953}"/>
                </a:ext>
              </a:extLst>
            </p:cNvPr>
            <p:cNvSpPr txBox="1"/>
            <p:nvPr/>
          </p:nvSpPr>
          <p:spPr>
            <a:xfrm>
              <a:off x="680420" y="2142191"/>
              <a:ext cx="10613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예외 처리 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5D3A5B5-0824-1844-A461-BBF72BAB7ED4}"/>
                </a:ext>
              </a:extLst>
            </p:cNvPr>
            <p:cNvGrpSpPr/>
            <p:nvPr/>
          </p:nvGrpSpPr>
          <p:grpSpPr>
            <a:xfrm flipH="1">
              <a:off x="11326780" y="1972835"/>
              <a:ext cx="226508" cy="221519"/>
              <a:chOff x="480797" y="5198986"/>
              <a:chExt cx="226508" cy="31532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93E8963-57F3-0043-9A0A-53A6FA6931C2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F02A9C4-A91C-A34C-9E81-152F6DCED90D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1E088-E49C-3245-B6BE-79AC13084820}"/>
                </a:ext>
              </a:extLst>
            </p:cNvPr>
            <p:cNvGrpSpPr/>
            <p:nvPr/>
          </p:nvGrpSpPr>
          <p:grpSpPr>
            <a:xfrm flipH="1" flipV="1">
              <a:off x="11337288" y="2691065"/>
              <a:ext cx="226508" cy="221519"/>
              <a:chOff x="480797" y="5198986"/>
              <a:chExt cx="226508" cy="31532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A1914F4-1613-9945-83ED-32A1E4367299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63D5D57-2DFA-C548-BEF1-AF089B5739FF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DE60B55-A545-1940-91FE-86BCE1C21F82}"/>
                </a:ext>
              </a:extLst>
            </p:cNvPr>
            <p:cNvGrpSpPr/>
            <p:nvPr/>
          </p:nvGrpSpPr>
          <p:grpSpPr>
            <a:xfrm flipV="1">
              <a:off x="459166" y="2683448"/>
              <a:ext cx="226508" cy="221519"/>
              <a:chOff x="480797" y="5198986"/>
              <a:chExt cx="226508" cy="31532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93E25C0-7B54-2244-A486-8C4B010ED703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6154F90-28CA-774B-BBE0-4198229EF0D8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9F5EFB-D1B5-8F41-AA1F-1FD5E0BFA3EF}"/>
              </a:ext>
            </a:extLst>
          </p:cNvPr>
          <p:cNvSpPr txBox="1"/>
          <p:nvPr/>
        </p:nvSpPr>
        <p:spPr>
          <a:xfrm>
            <a:off x="887416" y="2906260"/>
            <a:ext cx="11003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-  </a:t>
            </a:r>
            <a:r>
              <a:rPr lang="ko-KR" altLang="en-US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존재하는 회원의 아이디로 회원가입 요청 시</a:t>
            </a:r>
            <a:endParaRPr lang="en-US" altLang="ko-KR" sz="20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en-US" altLang="ko-KR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-   </a:t>
            </a:r>
            <a:r>
              <a:rPr lang="ko-KR" altLang="en-US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존재하지 않은 아이디로 로그인 시도 시</a:t>
            </a:r>
            <a:endParaRPr lang="en-US" altLang="ko-KR" sz="20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en-US" altLang="ko-KR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-</a:t>
            </a:r>
            <a:r>
              <a:rPr lang="ko-KR" altLang="en-US" sz="20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 틀린 비밀번호 입력 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D1D5F3E-B829-2B4E-AA50-14B0D1FE8CEF}"/>
              </a:ext>
            </a:extLst>
          </p:cNvPr>
          <p:cNvGrpSpPr/>
          <p:nvPr/>
        </p:nvGrpSpPr>
        <p:grpSpPr>
          <a:xfrm>
            <a:off x="4491097" y="4408759"/>
            <a:ext cx="3305175" cy="2053149"/>
            <a:chOff x="794777" y="1196789"/>
            <a:chExt cx="3305175" cy="205314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199B2D7-2680-1946-9AFB-2F14D8FF1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963"/>
            <a:stretch/>
          </p:blipFill>
          <p:spPr>
            <a:xfrm>
              <a:off x="794777" y="1196789"/>
              <a:ext cx="3305175" cy="17907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E49C70D-F06D-4849-BF17-727418391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6970" b="16503"/>
            <a:stretch/>
          </p:blipFill>
          <p:spPr>
            <a:xfrm>
              <a:off x="794777" y="2987490"/>
              <a:ext cx="3305175" cy="262448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E76EDA-B439-B040-9508-7D151A66708B}"/>
              </a:ext>
            </a:extLst>
          </p:cNvPr>
          <p:cNvGrpSpPr/>
          <p:nvPr/>
        </p:nvGrpSpPr>
        <p:grpSpPr>
          <a:xfrm>
            <a:off x="8173259" y="4408759"/>
            <a:ext cx="3305175" cy="2026023"/>
            <a:chOff x="794777" y="3603813"/>
            <a:chExt cx="3305175" cy="2026023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4CE02BB-EA24-3D4C-94BB-271F2C832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878"/>
            <a:stretch/>
          </p:blipFill>
          <p:spPr>
            <a:xfrm>
              <a:off x="794777" y="3603813"/>
              <a:ext cx="3305175" cy="17907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9281AE3-7A0E-8242-BB7C-0DA237B7F0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10104" b="18002"/>
            <a:stretch/>
          </p:blipFill>
          <p:spPr>
            <a:xfrm>
              <a:off x="794777" y="5372102"/>
              <a:ext cx="3305175" cy="25773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8B1625C-CC33-45F4-9810-BBCD0CAB5EFA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4525E4-37FD-49DB-9F5F-6FB0B2732765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81ECEF-2A0A-40AA-B8C3-0A4BFC395559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9C857B6-26BC-4283-B1CE-46A5146962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4BD25DA-3136-43D8-9DEA-779688ED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3C98EA8-2367-467B-953B-6079441FE4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753EFBA8-4D03-4772-B2BC-675CE073BE9A}"/>
              </a:ext>
            </a:extLst>
          </p:cNvPr>
          <p:cNvSpPr/>
          <p:nvPr/>
        </p:nvSpPr>
        <p:spPr>
          <a:xfrm>
            <a:off x="314373" y="1098305"/>
            <a:ext cx="1616027" cy="2726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DF58B9-EA20-4101-8AC6-8931ECDC4846}"/>
              </a:ext>
            </a:extLst>
          </p:cNvPr>
          <p:cNvSpPr txBox="1"/>
          <p:nvPr/>
        </p:nvSpPr>
        <p:spPr>
          <a:xfrm>
            <a:off x="254643" y="801968"/>
            <a:ext cx="167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+mj-ea"/>
                <a:ea typeface="+mj-ea"/>
              </a:rPr>
              <a:t>SERVER</a:t>
            </a:r>
            <a:endParaRPr kumimoji="1" lang="ko-KR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181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24280-AC5A-9145-9E9B-FD9034207979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1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문제 분석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11F7C8-CF59-8945-95EB-CE3C64BE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1" y="1133266"/>
            <a:ext cx="10668000" cy="2628900"/>
          </a:xfrm>
          <a:prstGeom prst="rect">
            <a:avLst/>
          </a:prstGeom>
        </p:spPr>
      </p:pic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3DA6EF5E-01F2-094D-9184-3D1A1347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87" y="1659939"/>
            <a:ext cx="5798185" cy="46385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05BDAE-4482-954E-AA70-D9179E507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820" y="1659939"/>
            <a:ext cx="3615876" cy="46385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19125F-E4A9-7B44-9917-FFFFDE834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489" y="1659939"/>
            <a:ext cx="3838798" cy="4638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68BE5-C916-C24F-85E6-9670CB2C8A4F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5EDBA5-4CA1-44D5-974A-F64E8E9354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C3E16D-2F69-4A1F-8E93-BEAFAB024D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7A4188-8855-4FFF-837E-823E7A4998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29B7C78-FD2E-4DB6-8002-0C15D53443DF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20CF6BD-208C-4E42-AC99-7E0AE10DE20F}"/>
              </a:ext>
            </a:extLst>
          </p:cNvPr>
          <p:cNvSpPr/>
          <p:nvPr/>
        </p:nvSpPr>
        <p:spPr>
          <a:xfrm>
            <a:off x="1092521" y="3702756"/>
            <a:ext cx="962057" cy="327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3C5346-F1C6-8848-B9CB-1B474F6BF3F1}"/>
              </a:ext>
            </a:extLst>
          </p:cNvPr>
          <p:cNvGrpSpPr/>
          <p:nvPr/>
        </p:nvGrpSpPr>
        <p:grpSpPr>
          <a:xfrm>
            <a:off x="541058" y="1588938"/>
            <a:ext cx="11109884" cy="948393"/>
            <a:chOff x="453912" y="1964191"/>
            <a:chExt cx="11109884" cy="948393"/>
          </a:xfrm>
        </p:grpSpPr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D9BBACC4-5DC5-B846-9904-CEA84A1C81F9}"/>
                </a:ext>
              </a:extLst>
            </p:cNvPr>
            <p:cNvSpPr/>
            <p:nvPr/>
          </p:nvSpPr>
          <p:spPr>
            <a:xfrm>
              <a:off x="496380" y="1997549"/>
              <a:ext cx="11003202" cy="874060"/>
            </a:xfrm>
            <a:prstGeom prst="frame">
              <a:avLst>
                <a:gd name="adj1" fmla="val 8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A08728-31DC-E543-BD37-58953F4B2528}"/>
                </a:ext>
              </a:extLst>
            </p:cNvPr>
            <p:cNvGrpSpPr/>
            <p:nvPr/>
          </p:nvGrpSpPr>
          <p:grpSpPr>
            <a:xfrm>
              <a:off x="453912" y="1964191"/>
              <a:ext cx="226508" cy="221519"/>
              <a:chOff x="480797" y="5198986"/>
              <a:chExt cx="226508" cy="31532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9F2242B-C8F2-FA4A-9EAE-08B4D4F008DE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234C0BD-61A0-524C-9245-088D2ED14B2E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4A0F80-99EC-8846-8D92-7B0C795AD953}"/>
                </a:ext>
              </a:extLst>
            </p:cNvPr>
            <p:cNvSpPr txBox="1"/>
            <p:nvPr/>
          </p:nvSpPr>
          <p:spPr>
            <a:xfrm>
              <a:off x="680420" y="2142191"/>
              <a:ext cx="10613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SOCKET PROGRAMMING</a:t>
              </a:r>
              <a:endParaRPr kumimoji="1" lang="ko-KR" altLang="en-US" sz="28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5D3A5B5-0824-1844-A461-BBF72BAB7ED4}"/>
                </a:ext>
              </a:extLst>
            </p:cNvPr>
            <p:cNvGrpSpPr/>
            <p:nvPr/>
          </p:nvGrpSpPr>
          <p:grpSpPr>
            <a:xfrm flipH="1">
              <a:off x="11326780" y="1972835"/>
              <a:ext cx="226508" cy="221519"/>
              <a:chOff x="480797" y="5198986"/>
              <a:chExt cx="226508" cy="31532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93E8963-57F3-0043-9A0A-53A6FA6931C2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F02A9C4-A91C-A34C-9E81-152F6DCED90D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1E088-E49C-3245-B6BE-79AC13084820}"/>
                </a:ext>
              </a:extLst>
            </p:cNvPr>
            <p:cNvGrpSpPr/>
            <p:nvPr/>
          </p:nvGrpSpPr>
          <p:grpSpPr>
            <a:xfrm flipH="1" flipV="1">
              <a:off x="11337288" y="2691065"/>
              <a:ext cx="226508" cy="221519"/>
              <a:chOff x="480797" y="5198986"/>
              <a:chExt cx="226508" cy="31532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A1914F4-1613-9945-83ED-32A1E4367299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63D5D57-2DFA-C548-BEF1-AF089B5739FF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DE60B55-A545-1940-91FE-86BCE1C21F82}"/>
                </a:ext>
              </a:extLst>
            </p:cNvPr>
            <p:cNvGrpSpPr/>
            <p:nvPr/>
          </p:nvGrpSpPr>
          <p:grpSpPr>
            <a:xfrm flipV="1">
              <a:off x="459166" y="2683448"/>
              <a:ext cx="226508" cy="221519"/>
              <a:chOff x="480797" y="5198986"/>
              <a:chExt cx="226508" cy="31532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93E25C0-7B54-2244-A486-8C4B010ED703}"/>
                  </a:ext>
                </a:extLst>
              </p:cNvPr>
              <p:cNvSpPr/>
              <p:nvPr/>
            </p:nvSpPr>
            <p:spPr>
              <a:xfrm>
                <a:off x="480797" y="5198986"/>
                <a:ext cx="216000" cy="30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6154F90-28CA-774B-BBE0-4198229EF0D8}"/>
                  </a:ext>
                </a:extLst>
              </p:cNvPr>
              <p:cNvSpPr/>
              <p:nvPr/>
            </p:nvSpPr>
            <p:spPr>
              <a:xfrm>
                <a:off x="599305" y="5360575"/>
                <a:ext cx="108000" cy="153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9F5EFB-D1B5-8F41-AA1F-1FD5E0BFA3EF}"/>
              </a:ext>
            </a:extLst>
          </p:cNvPr>
          <p:cNvSpPr txBox="1"/>
          <p:nvPr/>
        </p:nvSpPr>
        <p:spPr>
          <a:xfrm>
            <a:off x="772820" y="2940439"/>
            <a:ext cx="11003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node.js </a:t>
            </a:r>
            <a:r>
              <a:rPr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와 </a:t>
            </a:r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C++</a:t>
            </a:r>
            <a:r>
              <a:rPr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코드를 연결해줄 매개체가 필요</a:t>
            </a:r>
            <a:endParaRPr lang="en-US" altLang="ko-KR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endParaRPr lang="en-US" altLang="ko-KR" sz="2400" spc="-15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-</a:t>
            </a:r>
            <a:r>
              <a:rPr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</a:t>
            </a:r>
            <a:r>
              <a:rPr lang="en-US" altLang="ko-KR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SOCKET </a:t>
            </a:r>
            <a:r>
              <a:rPr lang="ko-KR" altLang="en-US" sz="2400" spc="-15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을 이용하여 해결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D2C2346-9672-7C45-BEC3-C21D0BA16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00" y="4497793"/>
            <a:ext cx="1448151" cy="14481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0D1FCDC-FDEB-1A44-8D56-9301F54B4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865" y="4188096"/>
            <a:ext cx="1868336" cy="186833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CE825BA-EA66-A247-B6A8-920410C1C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12" y="4793595"/>
            <a:ext cx="1085540" cy="88421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07F5D4-CF05-3A4E-932C-9117A4B14A18}"/>
              </a:ext>
            </a:extLst>
          </p:cNvPr>
          <p:cNvSpPr/>
          <p:nvPr/>
        </p:nvSpPr>
        <p:spPr>
          <a:xfrm>
            <a:off x="7840312" y="4360628"/>
            <a:ext cx="1317343" cy="4428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Socket</a:t>
            </a:r>
            <a:endParaRPr lang="ko-KR" altLang="en-US" sz="2400" b="1" dirty="0">
              <a:solidFill>
                <a:schemeClr val="tx1"/>
              </a:solidFill>
              <a:latin typeface="Sandoll Kukdetopokki 02" panose="020B0600000101010101" pitchFamily="34" charset="-127"/>
              <a:ea typeface="Sandoll Kukdetopokki 02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10982-39C3-41DA-A0C5-E1A6708F5845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6819F6-AC5A-408E-97D0-254AFF57492F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C62C55-DB4C-43E8-89EE-026938166447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95566B3-D94D-41FE-8439-59E35BA31A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100D0D6-3E33-40D4-9CEB-B50F4A7DA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FDF6A86-3B67-4FD5-9550-F93B365F1A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B24EF5A9-B0B3-4173-A674-273870EBCDD0}"/>
              </a:ext>
            </a:extLst>
          </p:cNvPr>
          <p:cNvSpPr/>
          <p:nvPr/>
        </p:nvSpPr>
        <p:spPr>
          <a:xfrm>
            <a:off x="314373" y="1098305"/>
            <a:ext cx="1616027" cy="2726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F48CF9-1E8E-45D1-96F5-13478A197DB8}"/>
              </a:ext>
            </a:extLst>
          </p:cNvPr>
          <p:cNvSpPr txBox="1"/>
          <p:nvPr/>
        </p:nvSpPr>
        <p:spPr>
          <a:xfrm>
            <a:off x="254643" y="801968"/>
            <a:ext cx="167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+mj-ea"/>
                <a:ea typeface="+mj-ea"/>
              </a:rPr>
              <a:t>SERVER</a:t>
            </a:r>
            <a:endParaRPr kumimoji="1" lang="ko-KR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03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B0A10982-39C3-41DA-A0C5-E1A6708F5845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6819F6-AC5A-408E-97D0-254AFF57492F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C62C55-DB4C-43E8-89EE-026938166447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95566B3-D94D-41FE-8439-59E35BA31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100D0D6-3E33-40D4-9CEB-B50F4A7DA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FDF6A86-3B67-4FD5-9550-F93B365F1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B24EF5A9-B0B3-4173-A674-273870EBCDD0}"/>
              </a:ext>
            </a:extLst>
          </p:cNvPr>
          <p:cNvSpPr/>
          <p:nvPr/>
        </p:nvSpPr>
        <p:spPr>
          <a:xfrm>
            <a:off x="259071" y="1019699"/>
            <a:ext cx="1039151" cy="243934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F48CF9-1E8E-45D1-96F5-13478A197DB8}"/>
              </a:ext>
            </a:extLst>
          </p:cNvPr>
          <p:cNvSpPr txBox="1"/>
          <p:nvPr/>
        </p:nvSpPr>
        <p:spPr>
          <a:xfrm>
            <a:off x="254643" y="801968"/>
            <a:ext cx="167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+mj-ea"/>
                <a:ea typeface="+mj-ea"/>
              </a:rPr>
              <a:t>협동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5F55D-0D72-4143-AB0C-9FA3FC14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67" y="1657350"/>
            <a:ext cx="8105775" cy="1181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9D1DB4-8169-43A1-9C73-71C0CCFB2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452109"/>
            <a:ext cx="8796337" cy="40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3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D403C2B-3E82-2249-9B3C-AB607F890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2" y="2206070"/>
            <a:ext cx="3010609" cy="260377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FD815C0-B195-4649-ADA5-ED59B7001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0" y="2773555"/>
            <a:ext cx="3551359" cy="3579322"/>
          </a:xfrm>
          <a:prstGeom prst="rect">
            <a:avLst/>
          </a:prstGeom>
        </p:spPr>
      </p:pic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D40AFA36-EC46-8F45-BCFA-54369D4C5BFB}"/>
              </a:ext>
            </a:extLst>
          </p:cNvPr>
          <p:cNvSpPr/>
          <p:nvPr/>
        </p:nvSpPr>
        <p:spPr>
          <a:xfrm>
            <a:off x="3987251" y="4047224"/>
            <a:ext cx="701979" cy="461665"/>
          </a:xfrm>
          <a:prstGeom prst="rightArrow">
            <a:avLst/>
          </a:prstGeom>
          <a:solidFill>
            <a:srgbClr val="D1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4AB215-8232-F248-8B45-8956F75416E5}"/>
              </a:ext>
            </a:extLst>
          </p:cNvPr>
          <p:cNvSpPr txBox="1"/>
          <p:nvPr/>
        </p:nvSpPr>
        <p:spPr>
          <a:xfrm>
            <a:off x="736051" y="1481364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Openthedoor_Server</a:t>
            </a:r>
            <a:r>
              <a:rPr lang="ko-KR" altLang="en-US" sz="2400" spc="-15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의 디렉토리 구조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183759-DEB3-354B-9E63-8A18937C46AD}"/>
              </a:ext>
            </a:extLst>
          </p:cNvPr>
          <p:cNvGrpSpPr/>
          <p:nvPr/>
        </p:nvGrpSpPr>
        <p:grpSpPr>
          <a:xfrm>
            <a:off x="8240589" y="5253381"/>
            <a:ext cx="1608801" cy="443542"/>
            <a:chOff x="8240589" y="5253381"/>
            <a:chExt cx="1608801" cy="4435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51C654-5431-0443-8CD9-229BD70C9273}"/>
                </a:ext>
              </a:extLst>
            </p:cNvPr>
            <p:cNvSpPr txBox="1"/>
            <p:nvPr/>
          </p:nvSpPr>
          <p:spPr>
            <a:xfrm>
              <a:off x="8808720" y="5253381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회원 가입</a:t>
              </a:r>
            </a:p>
          </p:txBody>
        </p:sp>
        <p:sp>
          <p:nvSpPr>
            <p:cNvPr id="29" name="오른쪽 화살표[R] 28">
              <a:extLst>
                <a:ext uri="{FF2B5EF4-FFF2-40B4-BE49-F238E27FC236}">
                  <a16:creationId xmlns:a16="http://schemas.microsoft.com/office/drawing/2014/main" id="{932F6D56-1A72-7F44-8C2C-D7359BC841D7}"/>
                </a:ext>
              </a:extLst>
            </p:cNvPr>
            <p:cNvSpPr/>
            <p:nvPr/>
          </p:nvSpPr>
          <p:spPr>
            <a:xfrm>
              <a:off x="8240589" y="5301317"/>
              <a:ext cx="568131" cy="395606"/>
            </a:xfrm>
            <a:prstGeom prst="rightArrow">
              <a:avLst/>
            </a:prstGeom>
            <a:solidFill>
              <a:srgbClr val="D1B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1D71BC-7CFE-B24C-95DE-FF5E741F3579}"/>
              </a:ext>
            </a:extLst>
          </p:cNvPr>
          <p:cNvGrpSpPr/>
          <p:nvPr/>
        </p:nvGrpSpPr>
        <p:grpSpPr>
          <a:xfrm>
            <a:off x="8240589" y="4809840"/>
            <a:ext cx="1358732" cy="448044"/>
            <a:chOff x="8240589" y="5253381"/>
            <a:chExt cx="1358732" cy="44804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CF42F8-E208-2342-BC88-65CAB72F0830}"/>
                </a:ext>
              </a:extLst>
            </p:cNvPr>
            <p:cNvSpPr txBox="1"/>
            <p:nvPr/>
          </p:nvSpPr>
          <p:spPr>
            <a:xfrm>
              <a:off x="8808720" y="5253381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로그인</a:t>
              </a:r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C9916419-C4EA-4842-A02B-C377F96BC125}"/>
                </a:ext>
              </a:extLst>
            </p:cNvPr>
            <p:cNvSpPr/>
            <p:nvPr/>
          </p:nvSpPr>
          <p:spPr>
            <a:xfrm>
              <a:off x="8240589" y="5301316"/>
              <a:ext cx="568131" cy="400109"/>
            </a:xfrm>
            <a:prstGeom prst="rightArrow">
              <a:avLst/>
            </a:prstGeom>
            <a:solidFill>
              <a:srgbClr val="D1B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5F1E2FD-C46A-CD43-9506-31782F7F6556}"/>
              </a:ext>
            </a:extLst>
          </p:cNvPr>
          <p:cNvGrpSpPr/>
          <p:nvPr/>
        </p:nvGrpSpPr>
        <p:grpSpPr>
          <a:xfrm>
            <a:off x="8240589" y="3830040"/>
            <a:ext cx="1597580" cy="449932"/>
            <a:chOff x="8240589" y="5253381"/>
            <a:chExt cx="1597580" cy="4499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DE54B5-052E-FB49-8BB7-11312321F47D}"/>
                </a:ext>
              </a:extLst>
            </p:cNvPr>
            <p:cNvSpPr txBox="1"/>
            <p:nvPr/>
          </p:nvSpPr>
          <p:spPr>
            <a:xfrm>
              <a:off x="8808720" y="5253381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rank</a:t>
              </a:r>
              <a:r>
                <a:rPr kumimoji="1" lang="ko-KR" altLang="en-US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 관리</a:t>
              </a:r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9B61B3B2-643D-4844-B26A-2C62CF4A139B}"/>
                </a:ext>
              </a:extLst>
            </p:cNvPr>
            <p:cNvSpPr/>
            <p:nvPr/>
          </p:nvSpPr>
          <p:spPr>
            <a:xfrm>
              <a:off x="8240589" y="5301316"/>
              <a:ext cx="568131" cy="401997"/>
            </a:xfrm>
            <a:prstGeom prst="rightArrow">
              <a:avLst/>
            </a:prstGeom>
            <a:solidFill>
              <a:srgbClr val="D1B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DBBEDC2-E6BA-E44E-984D-471AA38F538E}"/>
              </a:ext>
            </a:extLst>
          </p:cNvPr>
          <p:cNvGrpSpPr/>
          <p:nvPr/>
        </p:nvGrpSpPr>
        <p:grpSpPr>
          <a:xfrm>
            <a:off x="8240589" y="4319940"/>
            <a:ext cx="1682539" cy="446468"/>
            <a:chOff x="8240589" y="5253381"/>
            <a:chExt cx="1682539" cy="44646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AA77A4-6462-4248-9171-1545A0B45E90}"/>
                </a:ext>
              </a:extLst>
            </p:cNvPr>
            <p:cNvSpPr txBox="1"/>
            <p:nvPr/>
          </p:nvSpPr>
          <p:spPr>
            <a:xfrm>
              <a:off x="8808720" y="5253381"/>
              <a:ext cx="1114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score </a:t>
              </a:r>
              <a:r>
                <a:rPr kumimoji="1" lang="ko-KR" altLang="en-US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관리</a:t>
              </a:r>
            </a:p>
          </p:txBody>
        </p:sp>
        <p:sp>
          <p:nvSpPr>
            <p:cNvPr id="41" name="오른쪽 화살표[R] 40">
              <a:extLst>
                <a:ext uri="{FF2B5EF4-FFF2-40B4-BE49-F238E27FC236}">
                  <a16:creationId xmlns:a16="http://schemas.microsoft.com/office/drawing/2014/main" id="{8F0E5A3F-672D-0D4F-A87F-C7425D9345B3}"/>
                </a:ext>
              </a:extLst>
            </p:cNvPr>
            <p:cNvSpPr/>
            <p:nvPr/>
          </p:nvSpPr>
          <p:spPr>
            <a:xfrm>
              <a:off x="8240589" y="5301316"/>
              <a:ext cx="568131" cy="398533"/>
            </a:xfrm>
            <a:prstGeom prst="rightArrow">
              <a:avLst/>
            </a:prstGeom>
            <a:solidFill>
              <a:srgbClr val="D1B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07E64F-49B4-0948-BC5F-43CB35BBF474}"/>
              </a:ext>
            </a:extLst>
          </p:cNvPr>
          <p:cNvGrpSpPr/>
          <p:nvPr/>
        </p:nvGrpSpPr>
        <p:grpSpPr>
          <a:xfrm>
            <a:off x="8240589" y="2838018"/>
            <a:ext cx="2419523" cy="400110"/>
            <a:chOff x="8263428" y="5253381"/>
            <a:chExt cx="2419523" cy="4001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21B875-168C-964A-84D1-F1A7938CD363}"/>
                </a:ext>
              </a:extLst>
            </p:cNvPr>
            <p:cNvSpPr txBox="1"/>
            <p:nvPr/>
          </p:nvSpPr>
          <p:spPr>
            <a:xfrm>
              <a:off x="8808720" y="5253381"/>
              <a:ext cx="18742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user </a:t>
              </a:r>
              <a:r>
                <a:rPr kumimoji="1" lang="ko-KR" altLang="en-US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정보 가져오기</a:t>
              </a:r>
            </a:p>
          </p:txBody>
        </p:sp>
        <p:sp>
          <p:nvSpPr>
            <p:cNvPr id="44" name="오른쪽 화살표[R] 43">
              <a:extLst>
                <a:ext uri="{FF2B5EF4-FFF2-40B4-BE49-F238E27FC236}">
                  <a16:creationId xmlns:a16="http://schemas.microsoft.com/office/drawing/2014/main" id="{700C97FD-F439-6E41-AFD2-38B02C13968F}"/>
                </a:ext>
              </a:extLst>
            </p:cNvPr>
            <p:cNvSpPr/>
            <p:nvPr/>
          </p:nvSpPr>
          <p:spPr>
            <a:xfrm>
              <a:off x="8263428" y="5301317"/>
              <a:ext cx="545292" cy="348716"/>
            </a:xfrm>
            <a:prstGeom prst="rightArrow">
              <a:avLst/>
            </a:prstGeom>
            <a:solidFill>
              <a:srgbClr val="D1B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4CE5F60-2607-0F43-B5C4-54BB083E31E7}"/>
              </a:ext>
            </a:extLst>
          </p:cNvPr>
          <p:cNvGrpSpPr/>
          <p:nvPr/>
        </p:nvGrpSpPr>
        <p:grpSpPr>
          <a:xfrm>
            <a:off x="8240589" y="5761895"/>
            <a:ext cx="2419523" cy="400110"/>
            <a:chOff x="8263428" y="5253381"/>
            <a:chExt cx="2419523" cy="4001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B93135-C23D-1A47-BDC6-8A92C79E62F9}"/>
                </a:ext>
              </a:extLst>
            </p:cNvPr>
            <p:cNvSpPr txBox="1"/>
            <p:nvPr/>
          </p:nvSpPr>
          <p:spPr>
            <a:xfrm>
              <a:off x="8808720" y="5253381"/>
              <a:ext cx="18742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user </a:t>
              </a:r>
              <a:r>
                <a:rPr kumimoji="1" lang="ko-KR" altLang="en-US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정보 가져오기</a:t>
              </a:r>
            </a:p>
          </p:txBody>
        </p:sp>
        <p:sp>
          <p:nvSpPr>
            <p:cNvPr id="47" name="오른쪽 화살표[R] 46">
              <a:extLst>
                <a:ext uri="{FF2B5EF4-FFF2-40B4-BE49-F238E27FC236}">
                  <a16:creationId xmlns:a16="http://schemas.microsoft.com/office/drawing/2014/main" id="{C7048ED5-CABF-5040-98F3-E57A9C6EBF10}"/>
                </a:ext>
              </a:extLst>
            </p:cNvPr>
            <p:cNvSpPr/>
            <p:nvPr/>
          </p:nvSpPr>
          <p:spPr>
            <a:xfrm>
              <a:off x="8263428" y="5301317"/>
              <a:ext cx="545292" cy="348716"/>
            </a:xfrm>
            <a:prstGeom prst="rightArrow">
              <a:avLst/>
            </a:prstGeom>
            <a:solidFill>
              <a:srgbClr val="D1B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5B30AF5-34F9-214C-8A90-585AC34F910B}"/>
              </a:ext>
            </a:extLst>
          </p:cNvPr>
          <p:cNvGrpSpPr/>
          <p:nvPr/>
        </p:nvGrpSpPr>
        <p:grpSpPr>
          <a:xfrm>
            <a:off x="8240589" y="3326037"/>
            <a:ext cx="2211133" cy="460572"/>
            <a:chOff x="8263428" y="5253381"/>
            <a:chExt cx="2211133" cy="46057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0DA581-7092-4F43-8230-FC6D73E9325C}"/>
                </a:ext>
              </a:extLst>
            </p:cNvPr>
            <p:cNvSpPr txBox="1"/>
            <p:nvPr/>
          </p:nvSpPr>
          <p:spPr>
            <a:xfrm>
              <a:off x="8808720" y="5253381"/>
              <a:ext cx="1665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모든 </a:t>
              </a:r>
              <a:r>
                <a:rPr kumimoji="1" lang="en-US" altLang="ko-KR" sz="2000" spc="-150" dirty="0" err="1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js</a:t>
              </a:r>
              <a:r>
                <a:rPr kumimoji="1" lang="ko-KR" altLang="en-US" sz="2000" spc="-150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 파일 관리</a:t>
              </a:r>
            </a:p>
          </p:txBody>
        </p:sp>
        <p:sp>
          <p:nvSpPr>
            <p:cNvPr id="50" name="오른쪽 화살표[R] 49">
              <a:extLst>
                <a:ext uri="{FF2B5EF4-FFF2-40B4-BE49-F238E27FC236}">
                  <a16:creationId xmlns:a16="http://schemas.microsoft.com/office/drawing/2014/main" id="{827FFE90-680C-1843-BADD-55CEF40987BD}"/>
                </a:ext>
              </a:extLst>
            </p:cNvPr>
            <p:cNvSpPr/>
            <p:nvPr/>
          </p:nvSpPr>
          <p:spPr>
            <a:xfrm>
              <a:off x="8263428" y="5301317"/>
              <a:ext cx="545292" cy="412636"/>
            </a:xfrm>
            <a:prstGeom prst="rightArrow">
              <a:avLst/>
            </a:prstGeom>
            <a:solidFill>
              <a:srgbClr val="D1B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0F087EC-7854-4577-B10C-D2CA47F10243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3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 실험 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789702-AB17-4C54-A951-6AF774B013EA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EE80274-2619-4404-9AEA-DB681F4709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0A52D14-21ED-46EA-B7AF-F0BF19F68E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7AE1AE7-595E-4AC7-98AD-E88DFEF5DA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FB3EC8AB-11E0-47A7-ABCB-3D224E4078E6}"/>
              </a:ext>
            </a:extLst>
          </p:cNvPr>
          <p:cNvSpPr/>
          <p:nvPr/>
        </p:nvSpPr>
        <p:spPr>
          <a:xfrm>
            <a:off x="259071" y="1019699"/>
            <a:ext cx="1384996" cy="2922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41DEA4-7A34-4D76-BFEF-99CA72FCBDF8}"/>
              </a:ext>
            </a:extLst>
          </p:cNvPr>
          <p:cNvSpPr txBox="1"/>
          <p:nvPr/>
        </p:nvSpPr>
        <p:spPr>
          <a:xfrm>
            <a:off x="199341" y="850280"/>
            <a:ext cx="167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latin typeface="+mj-ea"/>
                <a:ea typeface="+mj-ea"/>
              </a:rPr>
              <a:t>진행결과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25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C368A1DC-4BB0-4B4C-A0A9-D99CBE90FD3E}"/>
              </a:ext>
            </a:extLst>
          </p:cNvPr>
          <p:cNvSpPr/>
          <p:nvPr/>
        </p:nvSpPr>
        <p:spPr>
          <a:xfrm rot="5400000">
            <a:off x="-2608418" y="3159564"/>
            <a:ext cx="6777553" cy="458424"/>
          </a:xfrm>
          <a:prstGeom prst="rightArrow">
            <a:avLst/>
          </a:prstGeom>
          <a:solidFill>
            <a:srgbClr val="D1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BB6485-D0B4-A742-9BDC-E881F07A4920}"/>
              </a:ext>
            </a:extLst>
          </p:cNvPr>
          <p:cNvSpPr/>
          <p:nvPr/>
        </p:nvSpPr>
        <p:spPr>
          <a:xfrm>
            <a:off x="667634" y="1000339"/>
            <a:ext cx="2021739" cy="295061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SIGN UP/IN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F8322-BD3A-9A40-B2A3-50DB879B5ADF}"/>
              </a:ext>
            </a:extLst>
          </p:cNvPr>
          <p:cNvSpPr/>
          <p:nvPr/>
        </p:nvSpPr>
        <p:spPr>
          <a:xfrm>
            <a:off x="667496" y="1606096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INTRO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F7DE8F-55AC-C448-9FF9-BD0953EE1E5C}"/>
              </a:ext>
            </a:extLst>
          </p:cNvPr>
          <p:cNvSpPr/>
          <p:nvPr/>
        </p:nvSpPr>
        <p:spPr>
          <a:xfrm>
            <a:off x="667496" y="2211853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 RULES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60672-6025-5449-82CE-433D4BF00A3F}"/>
              </a:ext>
            </a:extLst>
          </p:cNvPr>
          <p:cNvSpPr/>
          <p:nvPr/>
        </p:nvSpPr>
        <p:spPr>
          <a:xfrm>
            <a:off x="667495" y="2817610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57AC97-999E-ED44-BFC5-F25D6C1F4251}"/>
              </a:ext>
            </a:extLst>
          </p:cNvPr>
          <p:cNvSpPr/>
          <p:nvPr/>
        </p:nvSpPr>
        <p:spPr>
          <a:xfrm>
            <a:off x="667495" y="3461599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END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BAEBC-28B1-4C08-BE5E-7906BDED718E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4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결과물 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ACAE78-64AC-4388-B5B9-B9A85BEB4370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D4058-C6C3-4AA7-8A52-F2CD2B9A577C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E2B4CE-DD26-449C-8E0D-67837244C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EFE6AF-805A-40DD-9FDB-374C29DC8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7669DE-D73B-401E-A554-DBBAFFB63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FF34B-709A-4C3E-B212-7E3CCA00ED08}"/>
              </a:ext>
            </a:extLst>
          </p:cNvPr>
          <p:cNvSpPr/>
          <p:nvPr/>
        </p:nvSpPr>
        <p:spPr>
          <a:xfrm>
            <a:off x="664526" y="4056026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RANK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D9BCBD-3987-470F-8DC8-FA0E9811C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097" y="1516867"/>
            <a:ext cx="4998502" cy="37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4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C368A1DC-4BB0-4B4C-A0A9-D99CBE90FD3E}"/>
              </a:ext>
            </a:extLst>
          </p:cNvPr>
          <p:cNvSpPr/>
          <p:nvPr/>
        </p:nvSpPr>
        <p:spPr>
          <a:xfrm rot="5400000">
            <a:off x="-2608418" y="3159564"/>
            <a:ext cx="6777553" cy="458424"/>
          </a:xfrm>
          <a:prstGeom prst="rightArrow">
            <a:avLst/>
          </a:prstGeom>
          <a:solidFill>
            <a:srgbClr val="D1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BB6485-D0B4-A742-9BDC-E881F07A4920}"/>
              </a:ext>
            </a:extLst>
          </p:cNvPr>
          <p:cNvSpPr/>
          <p:nvPr/>
        </p:nvSpPr>
        <p:spPr>
          <a:xfrm>
            <a:off x="667634" y="1000339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SIGN UP/IN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F8322-BD3A-9A40-B2A3-50DB879B5ADF}"/>
              </a:ext>
            </a:extLst>
          </p:cNvPr>
          <p:cNvSpPr/>
          <p:nvPr/>
        </p:nvSpPr>
        <p:spPr>
          <a:xfrm>
            <a:off x="667496" y="1606096"/>
            <a:ext cx="2021739" cy="295061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INTRO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F7DE8F-55AC-C448-9FF9-BD0953EE1E5C}"/>
              </a:ext>
            </a:extLst>
          </p:cNvPr>
          <p:cNvSpPr/>
          <p:nvPr/>
        </p:nvSpPr>
        <p:spPr>
          <a:xfrm>
            <a:off x="667496" y="2211853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 RULES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60672-6025-5449-82CE-433D4BF00A3F}"/>
              </a:ext>
            </a:extLst>
          </p:cNvPr>
          <p:cNvSpPr/>
          <p:nvPr/>
        </p:nvSpPr>
        <p:spPr>
          <a:xfrm>
            <a:off x="667495" y="2817610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57AC97-999E-ED44-BFC5-F25D6C1F4251}"/>
              </a:ext>
            </a:extLst>
          </p:cNvPr>
          <p:cNvSpPr/>
          <p:nvPr/>
        </p:nvSpPr>
        <p:spPr>
          <a:xfrm>
            <a:off x="667495" y="3461599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END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BAEBC-28B1-4C08-BE5E-7906BDED718E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4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결과물 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ACAE78-64AC-4388-B5B9-B9A85BEB4370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D4058-C6C3-4AA7-8A52-F2CD2B9A577C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E2B4CE-DD26-449C-8E0D-67837244C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EFE6AF-805A-40DD-9FDB-374C29DC8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7669DE-D73B-401E-A554-DBBAFFB63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FF34B-709A-4C3E-B212-7E3CCA00ED08}"/>
              </a:ext>
            </a:extLst>
          </p:cNvPr>
          <p:cNvSpPr/>
          <p:nvPr/>
        </p:nvSpPr>
        <p:spPr>
          <a:xfrm>
            <a:off x="664526" y="4056026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RANK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0C1B48-3B29-489E-B6B3-31E87250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770" y="821402"/>
            <a:ext cx="7040525" cy="528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5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C368A1DC-4BB0-4B4C-A0A9-D99CBE90FD3E}"/>
              </a:ext>
            </a:extLst>
          </p:cNvPr>
          <p:cNvSpPr/>
          <p:nvPr/>
        </p:nvSpPr>
        <p:spPr>
          <a:xfrm rot="5400000">
            <a:off x="-2608418" y="3159564"/>
            <a:ext cx="6777553" cy="458424"/>
          </a:xfrm>
          <a:prstGeom prst="rightArrow">
            <a:avLst/>
          </a:prstGeom>
          <a:solidFill>
            <a:srgbClr val="D1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BB6485-D0B4-A742-9BDC-E881F07A4920}"/>
              </a:ext>
            </a:extLst>
          </p:cNvPr>
          <p:cNvSpPr/>
          <p:nvPr/>
        </p:nvSpPr>
        <p:spPr>
          <a:xfrm>
            <a:off x="667634" y="1000339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SIGN UP/IN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F8322-BD3A-9A40-B2A3-50DB879B5ADF}"/>
              </a:ext>
            </a:extLst>
          </p:cNvPr>
          <p:cNvSpPr/>
          <p:nvPr/>
        </p:nvSpPr>
        <p:spPr>
          <a:xfrm>
            <a:off x="667496" y="1606096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INTRO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F7DE8F-55AC-C448-9FF9-BD0953EE1E5C}"/>
              </a:ext>
            </a:extLst>
          </p:cNvPr>
          <p:cNvSpPr/>
          <p:nvPr/>
        </p:nvSpPr>
        <p:spPr>
          <a:xfrm>
            <a:off x="667496" y="2211853"/>
            <a:ext cx="2021739" cy="295061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 RULES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60672-6025-5449-82CE-433D4BF00A3F}"/>
              </a:ext>
            </a:extLst>
          </p:cNvPr>
          <p:cNvSpPr/>
          <p:nvPr/>
        </p:nvSpPr>
        <p:spPr>
          <a:xfrm>
            <a:off x="667495" y="2817610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57AC97-999E-ED44-BFC5-F25D6C1F4251}"/>
              </a:ext>
            </a:extLst>
          </p:cNvPr>
          <p:cNvSpPr/>
          <p:nvPr/>
        </p:nvSpPr>
        <p:spPr>
          <a:xfrm>
            <a:off x="667495" y="3461599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END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BAEBC-28B1-4C08-BE5E-7906BDED718E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4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결과물 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ACAE78-64AC-4388-B5B9-B9A85BEB4370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D4058-C6C3-4AA7-8A52-F2CD2B9A577C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E2B4CE-DD26-449C-8E0D-67837244C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EFE6AF-805A-40DD-9FDB-374C29DC8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7669DE-D73B-401E-A554-DBBAFFB63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FF34B-709A-4C3E-B212-7E3CCA00ED08}"/>
              </a:ext>
            </a:extLst>
          </p:cNvPr>
          <p:cNvSpPr/>
          <p:nvPr/>
        </p:nvSpPr>
        <p:spPr>
          <a:xfrm>
            <a:off x="664526" y="4056026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RANK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96CE1E-BF83-4477-B3CE-F2B7F4373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554" y="1046729"/>
            <a:ext cx="3360000" cy="2520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AA0D5C2-45DC-4B5E-B596-EF44D0943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99" y="1092227"/>
            <a:ext cx="33600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C2977-4C4F-427A-9A75-9F9002FF9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554" y="3842749"/>
            <a:ext cx="3360000" cy="2520000"/>
          </a:xfrm>
          <a:prstGeom prst="rect">
            <a:avLst/>
          </a:prstGeom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EF834A6F-D5E4-4006-8755-54EF3084A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699" y="3842749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8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C368A1DC-4BB0-4B4C-A0A9-D99CBE90FD3E}"/>
              </a:ext>
            </a:extLst>
          </p:cNvPr>
          <p:cNvSpPr/>
          <p:nvPr/>
        </p:nvSpPr>
        <p:spPr>
          <a:xfrm rot="5400000">
            <a:off x="-2608418" y="3159564"/>
            <a:ext cx="6777553" cy="458424"/>
          </a:xfrm>
          <a:prstGeom prst="rightArrow">
            <a:avLst/>
          </a:prstGeom>
          <a:solidFill>
            <a:srgbClr val="D1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BB6485-D0B4-A742-9BDC-E881F07A4920}"/>
              </a:ext>
            </a:extLst>
          </p:cNvPr>
          <p:cNvSpPr/>
          <p:nvPr/>
        </p:nvSpPr>
        <p:spPr>
          <a:xfrm>
            <a:off x="667634" y="1000339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SIGN UP/IN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F8322-BD3A-9A40-B2A3-50DB879B5ADF}"/>
              </a:ext>
            </a:extLst>
          </p:cNvPr>
          <p:cNvSpPr/>
          <p:nvPr/>
        </p:nvSpPr>
        <p:spPr>
          <a:xfrm>
            <a:off x="667496" y="1606096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INTRO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F7DE8F-55AC-C448-9FF9-BD0953EE1E5C}"/>
              </a:ext>
            </a:extLst>
          </p:cNvPr>
          <p:cNvSpPr/>
          <p:nvPr/>
        </p:nvSpPr>
        <p:spPr>
          <a:xfrm>
            <a:off x="667496" y="2211853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 RULES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60672-6025-5449-82CE-433D4BF00A3F}"/>
              </a:ext>
            </a:extLst>
          </p:cNvPr>
          <p:cNvSpPr/>
          <p:nvPr/>
        </p:nvSpPr>
        <p:spPr>
          <a:xfrm>
            <a:off x="667495" y="2817610"/>
            <a:ext cx="2021739" cy="295061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57AC97-999E-ED44-BFC5-F25D6C1F4251}"/>
              </a:ext>
            </a:extLst>
          </p:cNvPr>
          <p:cNvSpPr/>
          <p:nvPr/>
        </p:nvSpPr>
        <p:spPr>
          <a:xfrm>
            <a:off x="667495" y="3461599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END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BAEBC-28B1-4C08-BE5E-7906BDED718E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4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결과물 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ACAE78-64AC-4388-B5B9-B9A85BEB4370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D4058-C6C3-4AA7-8A52-F2CD2B9A577C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E2B4CE-DD26-449C-8E0D-67837244C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EFE6AF-805A-40DD-9FDB-374C29DC8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7669DE-D73B-401E-A554-DBBAFFB63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FF34B-709A-4C3E-B212-7E3CCA00ED08}"/>
              </a:ext>
            </a:extLst>
          </p:cNvPr>
          <p:cNvSpPr/>
          <p:nvPr/>
        </p:nvSpPr>
        <p:spPr>
          <a:xfrm>
            <a:off x="664526" y="4056026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RANK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1A2F9B-820F-413B-8819-4FC96C75F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831" y="3488759"/>
            <a:ext cx="4048125" cy="3257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0A81C0-086E-446D-B8B0-EFBB58CE7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620" y="644393"/>
            <a:ext cx="3568299" cy="27846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879130-60C7-4DFE-9CBF-AF2F5262A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688" y="3488759"/>
            <a:ext cx="40957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C368A1DC-4BB0-4B4C-A0A9-D99CBE90FD3E}"/>
              </a:ext>
            </a:extLst>
          </p:cNvPr>
          <p:cNvSpPr/>
          <p:nvPr/>
        </p:nvSpPr>
        <p:spPr>
          <a:xfrm rot="5400000">
            <a:off x="-2608418" y="3159564"/>
            <a:ext cx="6777553" cy="458424"/>
          </a:xfrm>
          <a:prstGeom prst="rightArrow">
            <a:avLst/>
          </a:prstGeom>
          <a:solidFill>
            <a:srgbClr val="D1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BB6485-D0B4-A742-9BDC-E881F07A4920}"/>
              </a:ext>
            </a:extLst>
          </p:cNvPr>
          <p:cNvSpPr/>
          <p:nvPr/>
        </p:nvSpPr>
        <p:spPr>
          <a:xfrm>
            <a:off x="667634" y="1000339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SIGN UP/IN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F8322-BD3A-9A40-B2A3-50DB879B5ADF}"/>
              </a:ext>
            </a:extLst>
          </p:cNvPr>
          <p:cNvSpPr/>
          <p:nvPr/>
        </p:nvSpPr>
        <p:spPr>
          <a:xfrm>
            <a:off x="667496" y="1606096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INTRO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F7DE8F-55AC-C448-9FF9-BD0953EE1E5C}"/>
              </a:ext>
            </a:extLst>
          </p:cNvPr>
          <p:cNvSpPr/>
          <p:nvPr/>
        </p:nvSpPr>
        <p:spPr>
          <a:xfrm>
            <a:off x="667496" y="2211853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 RULES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60672-6025-5449-82CE-433D4BF00A3F}"/>
              </a:ext>
            </a:extLst>
          </p:cNvPr>
          <p:cNvSpPr/>
          <p:nvPr/>
        </p:nvSpPr>
        <p:spPr>
          <a:xfrm>
            <a:off x="667495" y="2817610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57AC97-999E-ED44-BFC5-F25D6C1F4251}"/>
              </a:ext>
            </a:extLst>
          </p:cNvPr>
          <p:cNvSpPr/>
          <p:nvPr/>
        </p:nvSpPr>
        <p:spPr>
          <a:xfrm>
            <a:off x="667495" y="3461599"/>
            <a:ext cx="2021739" cy="295061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END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BAEBC-28B1-4C08-BE5E-7906BDED718E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4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결과물 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ACAE78-64AC-4388-B5B9-B9A85BEB4370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D4058-C6C3-4AA7-8A52-F2CD2B9A577C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E2B4CE-DD26-449C-8E0D-67837244C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EFE6AF-805A-40DD-9FDB-374C29DC8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7669DE-D73B-401E-A554-DBBAFFB63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FF34B-709A-4C3E-B212-7E3CCA00ED08}"/>
              </a:ext>
            </a:extLst>
          </p:cNvPr>
          <p:cNvSpPr/>
          <p:nvPr/>
        </p:nvSpPr>
        <p:spPr>
          <a:xfrm>
            <a:off x="664526" y="4056026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RANK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577D5A-B74F-44AA-851B-DB652CF17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10" y="1458565"/>
            <a:ext cx="4747829" cy="38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C368A1DC-4BB0-4B4C-A0A9-D99CBE90FD3E}"/>
              </a:ext>
            </a:extLst>
          </p:cNvPr>
          <p:cNvSpPr/>
          <p:nvPr/>
        </p:nvSpPr>
        <p:spPr>
          <a:xfrm rot="5400000">
            <a:off x="-2608418" y="3159564"/>
            <a:ext cx="6777553" cy="458424"/>
          </a:xfrm>
          <a:prstGeom prst="rightArrow">
            <a:avLst/>
          </a:prstGeom>
          <a:solidFill>
            <a:srgbClr val="D1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BB6485-D0B4-A742-9BDC-E881F07A4920}"/>
              </a:ext>
            </a:extLst>
          </p:cNvPr>
          <p:cNvSpPr/>
          <p:nvPr/>
        </p:nvSpPr>
        <p:spPr>
          <a:xfrm>
            <a:off x="667634" y="1000339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SIGN UP/IN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F8322-BD3A-9A40-B2A3-50DB879B5ADF}"/>
              </a:ext>
            </a:extLst>
          </p:cNvPr>
          <p:cNvSpPr/>
          <p:nvPr/>
        </p:nvSpPr>
        <p:spPr>
          <a:xfrm>
            <a:off x="667496" y="1606096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INTRO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F7DE8F-55AC-C448-9FF9-BD0953EE1E5C}"/>
              </a:ext>
            </a:extLst>
          </p:cNvPr>
          <p:cNvSpPr/>
          <p:nvPr/>
        </p:nvSpPr>
        <p:spPr>
          <a:xfrm>
            <a:off x="667496" y="2211853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 RULES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60672-6025-5449-82CE-433D4BF00A3F}"/>
              </a:ext>
            </a:extLst>
          </p:cNvPr>
          <p:cNvSpPr/>
          <p:nvPr/>
        </p:nvSpPr>
        <p:spPr>
          <a:xfrm>
            <a:off x="667495" y="2817610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GAME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57AC97-999E-ED44-BFC5-F25D6C1F4251}"/>
              </a:ext>
            </a:extLst>
          </p:cNvPr>
          <p:cNvSpPr/>
          <p:nvPr/>
        </p:nvSpPr>
        <p:spPr>
          <a:xfrm>
            <a:off x="667495" y="3461599"/>
            <a:ext cx="2021739" cy="29506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END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BAEBC-28B1-4C08-BE5E-7906BDED718E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4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결과물 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ACAE78-64AC-4388-B5B9-B9A85BEB4370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D4058-C6C3-4AA7-8A52-F2CD2B9A577C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E2B4CE-DD26-449C-8E0D-67837244C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EFE6AF-805A-40DD-9FDB-374C29DC8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7669DE-D73B-401E-A554-DBBAFFB63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FF34B-709A-4C3E-B212-7E3CCA00ED08}"/>
              </a:ext>
            </a:extLst>
          </p:cNvPr>
          <p:cNvSpPr/>
          <p:nvPr/>
        </p:nvSpPr>
        <p:spPr>
          <a:xfrm>
            <a:off x="664526" y="4056026"/>
            <a:ext cx="2021739" cy="295061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+mn-ea"/>
              </a:rPr>
              <a:t>RANK</a:t>
            </a:r>
            <a:endParaRPr kumimoji="1"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AF1F21-45E0-4E90-BD5E-A1C3FDD6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293" y="1132088"/>
            <a:ext cx="4966415" cy="39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4BFFD63-D4E0-EE48-9821-E641B589D8C4}"/>
              </a:ext>
            </a:extLst>
          </p:cNvPr>
          <p:cNvGrpSpPr/>
          <p:nvPr/>
        </p:nvGrpSpPr>
        <p:grpSpPr>
          <a:xfrm>
            <a:off x="4301201" y="2585214"/>
            <a:ext cx="3589597" cy="1687571"/>
            <a:chOff x="6772151" y="670457"/>
            <a:chExt cx="4326852" cy="225682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D8A99F3-6595-4948-9FB5-0C3C6954CA97}"/>
                </a:ext>
              </a:extLst>
            </p:cNvPr>
            <p:cNvGrpSpPr/>
            <p:nvPr/>
          </p:nvGrpSpPr>
          <p:grpSpPr>
            <a:xfrm>
              <a:off x="6809876" y="670457"/>
              <a:ext cx="4289127" cy="2226815"/>
              <a:chOff x="6993289" y="1932373"/>
              <a:chExt cx="4289127" cy="222681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28F5F9-4D04-3648-9160-B60AD0465310}"/>
                  </a:ext>
                </a:extLst>
              </p:cNvPr>
              <p:cNvSpPr/>
              <p:nvPr/>
            </p:nvSpPr>
            <p:spPr>
              <a:xfrm>
                <a:off x="7060525" y="2014330"/>
                <a:ext cx="4147931" cy="2067340"/>
              </a:xfrm>
              <a:prstGeom prst="rect">
                <a:avLst/>
              </a:prstGeom>
              <a:noFill/>
              <a:ln w="1016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061723B-545F-2C41-8B6C-FA35DE0F38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93289" y="1932373"/>
                <a:ext cx="126000" cy="136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8083710-488F-0242-A6CB-61763ECF3E72}"/>
                  </a:ext>
                </a:extLst>
              </p:cNvPr>
              <p:cNvSpPr/>
              <p:nvPr/>
            </p:nvSpPr>
            <p:spPr>
              <a:xfrm>
                <a:off x="11161392" y="1936812"/>
                <a:ext cx="121024" cy="130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C546EE1-07BC-5E49-8D56-18BBEC957914}"/>
                  </a:ext>
                </a:extLst>
              </p:cNvPr>
              <p:cNvSpPr/>
              <p:nvPr/>
            </p:nvSpPr>
            <p:spPr>
              <a:xfrm>
                <a:off x="11161392" y="4033378"/>
                <a:ext cx="121024" cy="125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BC13C10-63B9-DD4F-B067-9B0BE962B72D}"/>
                  </a:ext>
                </a:extLst>
              </p:cNvPr>
              <p:cNvSpPr/>
              <p:nvPr/>
            </p:nvSpPr>
            <p:spPr>
              <a:xfrm>
                <a:off x="6995443" y="4028671"/>
                <a:ext cx="121024" cy="130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AC0306E1-1485-B34F-AD7D-76E5B5474DC3}"/>
                </a:ext>
              </a:extLst>
            </p:cNvPr>
            <p:cNvCxnSpPr/>
            <p:nvPr/>
          </p:nvCxnSpPr>
          <p:spPr>
            <a:xfrm>
              <a:off x="6772151" y="805279"/>
              <a:ext cx="0" cy="1961610"/>
            </a:xfrm>
            <a:prstGeom prst="line">
              <a:avLst/>
            </a:prstGeom>
            <a:ln w="1016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52F38703-2EB0-3342-9AB6-5C9F6C51E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8979" y="2927284"/>
              <a:ext cx="4049000" cy="0"/>
            </a:xfrm>
            <a:prstGeom prst="line">
              <a:avLst/>
            </a:prstGeom>
            <a:ln w="1016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0475090B-9272-F54A-88F5-42C7FA88FA0F}"/>
                </a:ext>
              </a:extLst>
            </p:cNvPr>
            <p:cNvCxnSpPr>
              <a:cxnSpLocks/>
            </p:cNvCxnSpPr>
            <p:nvPr/>
          </p:nvCxnSpPr>
          <p:spPr>
            <a:xfrm>
              <a:off x="6873065" y="698790"/>
              <a:ext cx="0" cy="114446"/>
            </a:xfrm>
            <a:prstGeom prst="line">
              <a:avLst/>
            </a:prstGeom>
            <a:ln w="111125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1B303788-A27E-B544-97E8-09DB80A76754}"/>
                </a:ext>
              </a:extLst>
            </p:cNvPr>
            <p:cNvCxnSpPr>
              <a:cxnSpLocks/>
            </p:cNvCxnSpPr>
            <p:nvPr/>
          </p:nvCxnSpPr>
          <p:spPr>
            <a:xfrm>
              <a:off x="6865827" y="2755097"/>
              <a:ext cx="0" cy="114446"/>
            </a:xfrm>
            <a:prstGeom prst="line">
              <a:avLst/>
            </a:prstGeom>
            <a:ln w="111125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0283410A-54A9-3542-BBA8-2F348D6DA080}"/>
                </a:ext>
              </a:extLst>
            </p:cNvPr>
            <p:cNvCxnSpPr>
              <a:cxnSpLocks/>
            </p:cNvCxnSpPr>
            <p:nvPr/>
          </p:nvCxnSpPr>
          <p:spPr>
            <a:xfrm>
              <a:off x="11020153" y="2759321"/>
              <a:ext cx="0" cy="114446"/>
            </a:xfrm>
            <a:prstGeom prst="line">
              <a:avLst/>
            </a:prstGeom>
            <a:ln w="111125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018DCD-5430-5446-9C61-1E145D70B16D}"/>
              </a:ext>
            </a:extLst>
          </p:cNvPr>
          <p:cNvSpPr txBox="1"/>
          <p:nvPr/>
        </p:nvSpPr>
        <p:spPr>
          <a:xfrm>
            <a:off x="4491097" y="2955088"/>
            <a:ext cx="3198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latin typeface="+mn-ea"/>
              </a:rPr>
              <a:t>시연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A8A77-1263-4F34-9F29-BA7928801D01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5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시연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128AE8-253C-4D77-ACE8-65D0B6221425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1ABDD8-5980-41B8-A4B3-614058BC0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5B9B6AF-076D-4A87-908A-09384E800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FEC24C-7C6E-4D44-AA71-85A8E7AA3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560AA2-8A84-41DD-9928-5DBD51E4AD49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639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B9D794-2280-754B-9224-E8ED8779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338" y="1641446"/>
            <a:ext cx="2820822" cy="239644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27D5723-DB56-F344-AE74-0D02A2D9C5FA}"/>
              </a:ext>
            </a:extLst>
          </p:cNvPr>
          <p:cNvGrpSpPr/>
          <p:nvPr/>
        </p:nvGrpSpPr>
        <p:grpSpPr>
          <a:xfrm>
            <a:off x="1683487" y="4506147"/>
            <a:ext cx="10467371" cy="1115063"/>
            <a:chOff x="16395" y="4308525"/>
            <a:chExt cx="12192000" cy="12065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5832EF3-8DD9-024D-B94E-12FFA0272AE8}"/>
                </a:ext>
              </a:extLst>
            </p:cNvPr>
            <p:cNvSpPr/>
            <p:nvPr/>
          </p:nvSpPr>
          <p:spPr>
            <a:xfrm>
              <a:off x="16395" y="4308525"/>
              <a:ext cx="12192000" cy="1206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21C7572-5E79-C54C-A28E-C23D3BAD7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665" r="13513"/>
            <a:stretch/>
          </p:blipFill>
          <p:spPr>
            <a:xfrm>
              <a:off x="6309472" y="4308525"/>
              <a:ext cx="5653927" cy="120650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C8487F7-7231-BE40-8756-DA7021875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55" y="1641446"/>
            <a:ext cx="2660545" cy="35751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39965F-0ABF-4642-824C-EA1C4DA7A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03" y="1641446"/>
            <a:ext cx="2704919" cy="357510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548889-9A6F-9849-BAA0-A1AD49C2D2C2}"/>
              </a:ext>
            </a:extLst>
          </p:cNvPr>
          <p:cNvGrpSpPr/>
          <p:nvPr/>
        </p:nvGrpSpPr>
        <p:grpSpPr>
          <a:xfrm>
            <a:off x="6486713" y="2327982"/>
            <a:ext cx="1378659" cy="1325881"/>
            <a:chOff x="6561380" y="2392679"/>
            <a:chExt cx="868679" cy="816977"/>
          </a:xfrm>
        </p:grpSpPr>
        <p:sp>
          <p:nvSpPr>
            <p:cNvPr id="15" name="더하기 14">
              <a:extLst>
                <a:ext uri="{FF2B5EF4-FFF2-40B4-BE49-F238E27FC236}">
                  <a16:creationId xmlns:a16="http://schemas.microsoft.com/office/drawing/2014/main" id="{84683ED0-85DA-C54A-8B7C-BD7E50DC799F}"/>
                </a:ext>
              </a:extLst>
            </p:cNvPr>
            <p:cNvSpPr/>
            <p:nvPr/>
          </p:nvSpPr>
          <p:spPr>
            <a:xfrm>
              <a:off x="6622339" y="2392679"/>
              <a:ext cx="807720" cy="816977"/>
            </a:xfrm>
            <a:prstGeom prst="mathPlus">
              <a:avLst/>
            </a:prstGeom>
            <a:solidFill>
              <a:srgbClr val="E85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더하기 7">
              <a:extLst>
                <a:ext uri="{FF2B5EF4-FFF2-40B4-BE49-F238E27FC236}">
                  <a16:creationId xmlns:a16="http://schemas.microsoft.com/office/drawing/2014/main" id="{4F51DA64-D446-3540-9F15-C9714B2A407C}"/>
                </a:ext>
              </a:extLst>
            </p:cNvPr>
            <p:cNvSpPr/>
            <p:nvPr/>
          </p:nvSpPr>
          <p:spPr>
            <a:xfrm>
              <a:off x="6561380" y="2392679"/>
              <a:ext cx="807720" cy="816977"/>
            </a:xfrm>
            <a:prstGeom prst="mathPlus">
              <a:avLst/>
            </a:prstGeom>
            <a:solidFill>
              <a:srgbClr val="E8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8383CE32-54DB-CA43-B3EC-AE914E48F273}"/>
              </a:ext>
            </a:extLst>
          </p:cNvPr>
          <p:cNvSpPr/>
          <p:nvPr/>
        </p:nvSpPr>
        <p:spPr>
          <a:xfrm>
            <a:off x="8256085" y="1358263"/>
            <a:ext cx="2965646" cy="2868482"/>
          </a:xfrm>
          <a:prstGeom prst="ellipse">
            <a:avLst/>
          </a:prstGeom>
          <a:noFill/>
          <a:ln>
            <a:solidFill>
              <a:schemeClr val="bg1">
                <a:alpha val="68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787B9-EE7F-6849-8793-C6BE2145B339}"/>
              </a:ext>
            </a:extLst>
          </p:cNvPr>
          <p:cNvSpPr txBox="1"/>
          <p:nvPr/>
        </p:nvSpPr>
        <p:spPr>
          <a:xfrm>
            <a:off x="7927598" y="1165932"/>
            <a:ext cx="3622619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dirty="0">
                <a:solidFill>
                  <a:schemeClr val="bg1"/>
                </a:solidFill>
                <a:latin typeface="+mj-lt"/>
                <a:ea typeface="Sandoll Kukdetopokki 02" panose="020B0600000101010101" pitchFamily="34" charset="-127"/>
              </a:rPr>
              <a:t>open source</a:t>
            </a:r>
            <a:endParaRPr kumimoji="1" lang="ko-KR" altLang="en-US" sz="2200" dirty="0">
              <a:solidFill>
                <a:schemeClr val="bg1"/>
              </a:solidFill>
              <a:latin typeface="+mj-lt"/>
              <a:ea typeface="Sandoll Kukdetopokki 02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CC2C0-8406-489E-BFCA-77EDAEBE491B}"/>
              </a:ext>
            </a:extLst>
          </p:cNvPr>
          <p:cNvSpPr txBox="1"/>
          <p:nvPr/>
        </p:nvSpPr>
        <p:spPr>
          <a:xfrm>
            <a:off x="9771016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4B71B8-2D4F-497A-B27B-FCB9EE1A95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4" t="14812" r="82893" b="68624"/>
          <a:stretch/>
        </p:blipFill>
        <p:spPr>
          <a:xfrm>
            <a:off x="11555287" y="142002"/>
            <a:ext cx="416583" cy="4670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3B5247-61AC-45E4-908D-C4CA2988066A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1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문제 분석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C5D715-B4B9-422D-99B0-6798890E7349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0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1C41AF-357C-ED44-B9AE-00399A01475D}"/>
              </a:ext>
            </a:extLst>
          </p:cNvPr>
          <p:cNvSpPr/>
          <p:nvPr/>
        </p:nvSpPr>
        <p:spPr>
          <a:xfrm>
            <a:off x="976642" y="1098305"/>
            <a:ext cx="1385558" cy="335342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E4BDEA-7FC6-4B4D-8C15-9BD2E5792D71}"/>
              </a:ext>
            </a:extLst>
          </p:cNvPr>
          <p:cNvSpPr txBox="1"/>
          <p:nvPr/>
        </p:nvSpPr>
        <p:spPr>
          <a:xfrm>
            <a:off x="1007122" y="8488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+mj-ea"/>
                <a:ea typeface="+mj-ea"/>
              </a:rPr>
              <a:t>소감</a:t>
            </a: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44A4BF10-30F4-7448-953C-4A9A36F968F3}"/>
              </a:ext>
            </a:extLst>
          </p:cNvPr>
          <p:cNvSpPr/>
          <p:nvPr/>
        </p:nvSpPr>
        <p:spPr>
          <a:xfrm>
            <a:off x="746760" y="1798320"/>
            <a:ext cx="10652760" cy="4554000"/>
          </a:xfrm>
          <a:prstGeom prst="frame">
            <a:avLst>
              <a:gd name="adj1" fmla="val 54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78D7FE-679A-174A-AF44-58A3554B5BB0}"/>
              </a:ext>
            </a:extLst>
          </p:cNvPr>
          <p:cNvGrpSpPr/>
          <p:nvPr/>
        </p:nvGrpSpPr>
        <p:grpSpPr>
          <a:xfrm>
            <a:off x="716280" y="1767840"/>
            <a:ext cx="576000" cy="576000"/>
            <a:chOff x="716280" y="1798320"/>
            <a:chExt cx="576000" cy="576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C6FD2C-9F91-C34C-9318-6222DFD913C8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36ABF14-CE22-114E-A20A-5EDCA00E0E4C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8DFB1F-5756-5F4A-A1A4-E587691EDE9E}"/>
              </a:ext>
            </a:extLst>
          </p:cNvPr>
          <p:cNvGrpSpPr/>
          <p:nvPr/>
        </p:nvGrpSpPr>
        <p:grpSpPr>
          <a:xfrm flipV="1">
            <a:off x="716280" y="5806800"/>
            <a:ext cx="576000" cy="576000"/>
            <a:chOff x="716280" y="1798320"/>
            <a:chExt cx="576000" cy="576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04AA43-7665-B143-B503-9E38DBA5D0AD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C5DE64-8603-5748-B277-2DF927FCC6B2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2125CEE-5129-674C-A3A0-B50082A6C74B}"/>
              </a:ext>
            </a:extLst>
          </p:cNvPr>
          <p:cNvGrpSpPr/>
          <p:nvPr/>
        </p:nvGrpSpPr>
        <p:grpSpPr>
          <a:xfrm flipH="1">
            <a:off x="10854000" y="1782484"/>
            <a:ext cx="576000" cy="576000"/>
            <a:chOff x="716280" y="1798320"/>
            <a:chExt cx="576000" cy="576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59881B-9526-1041-B0BC-0A8A9CDC7A2E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74C8CED-E2D2-4A4E-B4B5-8E43680FCABB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1C4F43A-5C4B-964A-8E52-EF51C23A58BC}"/>
              </a:ext>
            </a:extLst>
          </p:cNvPr>
          <p:cNvGrpSpPr/>
          <p:nvPr/>
        </p:nvGrpSpPr>
        <p:grpSpPr>
          <a:xfrm flipH="1" flipV="1">
            <a:off x="10869240" y="5776320"/>
            <a:ext cx="576000" cy="576000"/>
            <a:chOff x="716280" y="1798320"/>
            <a:chExt cx="576000" cy="57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665382-E88B-7048-9CFA-8FB7C1A66DDD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1D8315-2B2D-0444-9A85-05DE46D4C285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7B8E7C-06DD-1E40-8542-C1F41B430242}"/>
              </a:ext>
            </a:extLst>
          </p:cNvPr>
          <p:cNvSpPr/>
          <p:nvPr/>
        </p:nvSpPr>
        <p:spPr>
          <a:xfrm>
            <a:off x="1672643" y="2616312"/>
            <a:ext cx="8580120" cy="2741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>
                <a:latin typeface="+mj-ea"/>
                <a:ea typeface="+mj-ea"/>
              </a:rPr>
              <a:t>이번 </a:t>
            </a:r>
            <a:r>
              <a:rPr lang="ko-KR" altLang="en-US" dirty="0" err="1">
                <a:latin typeface="+mj-ea"/>
                <a:ea typeface="+mj-ea"/>
              </a:rPr>
              <a:t>공개SW</a:t>
            </a:r>
            <a:r>
              <a:rPr lang="ko-KR" altLang="en-US" dirty="0">
                <a:latin typeface="+mj-ea"/>
                <a:ea typeface="+mj-ea"/>
              </a:rPr>
              <a:t> 프로젝트를 통해 </a:t>
            </a:r>
            <a:r>
              <a:rPr lang="ko-KR" altLang="en-US" dirty="0" err="1">
                <a:latin typeface="+mj-ea"/>
                <a:ea typeface="+mj-ea"/>
              </a:rPr>
              <a:t>OpenGL과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OpenCV에</a:t>
            </a:r>
            <a:r>
              <a:rPr lang="ko-KR" altLang="en-US" dirty="0">
                <a:latin typeface="+mj-ea"/>
                <a:ea typeface="+mj-ea"/>
              </a:rPr>
              <a:t> 관한 깊이 있는 지식을 배웠고, 두 개를 이용한 어떤 프로그램이든 만들 수 있을 것같은 자신감이 생겼다.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ko-KR" altLang="en-US" dirty="0">
                <a:latin typeface="+mj-ea"/>
                <a:ea typeface="+mj-ea"/>
              </a:rPr>
              <a:t>게임을 제작해보면서 게임에 관한 다양한 설계를 통해 팀원 간에 여러 아이디어를 생각해보며 재밌게 프로젝트를 진행하였다.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6DA1E-9402-4ABF-ACF1-399DF34A7656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6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결과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0425CD-CFF7-414A-A939-CFC482F01BD4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B20694D-0B88-4062-9D0D-BD902E89F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3C4435-77DC-406E-A722-1ABEA68D7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708B571-7337-4298-9764-506C74D49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4B546A-C7DB-4BBE-8ABB-316C91156A66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16960A-9305-4765-96DB-AF269BF278A5}"/>
              </a:ext>
            </a:extLst>
          </p:cNvPr>
          <p:cNvSpPr txBox="1"/>
          <p:nvPr/>
        </p:nvSpPr>
        <p:spPr>
          <a:xfrm>
            <a:off x="2392680" y="10509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Face</a:t>
            </a:r>
            <a:r>
              <a:rPr lang="ko-KR" altLang="en-US" dirty="0"/>
              <a:t> </a:t>
            </a:r>
            <a:r>
              <a:rPr lang="en-US" altLang="ko-KR" dirty="0"/>
              <a:t>Tracker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33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>
            <a:extLst>
              <a:ext uri="{FF2B5EF4-FFF2-40B4-BE49-F238E27FC236}">
                <a16:creationId xmlns:a16="http://schemas.microsoft.com/office/drawing/2014/main" id="{44A4BF10-30F4-7448-953C-4A9A36F968F3}"/>
              </a:ext>
            </a:extLst>
          </p:cNvPr>
          <p:cNvSpPr/>
          <p:nvPr/>
        </p:nvSpPr>
        <p:spPr>
          <a:xfrm>
            <a:off x="746760" y="1798320"/>
            <a:ext cx="10652760" cy="4554000"/>
          </a:xfrm>
          <a:prstGeom prst="frame">
            <a:avLst>
              <a:gd name="adj1" fmla="val 54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78D7FE-679A-174A-AF44-58A3554B5BB0}"/>
              </a:ext>
            </a:extLst>
          </p:cNvPr>
          <p:cNvGrpSpPr/>
          <p:nvPr/>
        </p:nvGrpSpPr>
        <p:grpSpPr>
          <a:xfrm>
            <a:off x="716280" y="1767840"/>
            <a:ext cx="576000" cy="576000"/>
            <a:chOff x="716280" y="1798320"/>
            <a:chExt cx="576000" cy="576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C6FD2C-9F91-C34C-9318-6222DFD913C8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36ABF14-CE22-114E-A20A-5EDCA00E0E4C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8DFB1F-5756-5F4A-A1A4-E587691EDE9E}"/>
              </a:ext>
            </a:extLst>
          </p:cNvPr>
          <p:cNvGrpSpPr/>
          <p:nvPr/>
        </p:nvGrpSpPr>
        <p:grpSpPr>
          <a:xfrm flipV="1">
            <a:off x="716280" y="5806800"/>
            <a:ext cx="576000" cy="576000"/>
            <a:chOff x="716280" y="1798320"/>
            <a:chExt cx="576000" cy="576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04AA43-7665-B143-B503-9E38DBA5D0AD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C5DE64-8603-5748-B277-2DF927FCC6B2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2125CEE-5129-674C-A3A0-B50082A6C74B}"/>
              </a:ext>
            </a:extLst>
          </p:cNvPr>
          <p:cNvGrpSpPr/>
          <p:nvPr/>
        </p:nvGrpSpPr>
        <p:grpSpPr>
          <a:xfrm flipH="1">
            <a:off x="10854000" y="1782484"/>
            <a:ext cx="576000" cy="576000"/>
            <a:chOff x="716280" y="1798320"/>
            <a:chExt cx="576000" cy="576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59881B-9526-1041-B0BC-0A8A9CDC7A2E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74C8CED-E2D2-4A4E-B4B5-8E43680FCABB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1C4F43A-5C4B-964A-8E52-EF51C23A58BC}"/>
              </a:ext>
            </a:extLst>
          </p:cNvPr>
          <p:cNvGrpSpPr/>
          <p:nvPr/>
        </p:nvGrpSpPr>
        <p:grpSpPr>
          <a:xfrm flipH="1" flipV="1">
            <a:off x="10869240" y="5776320"/>
            <a:ext cx="576000" cy="576000"/>
            <a:chOff x="716280" y="1798320"/>
            <a:chExt cx="576000" cy="57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665382-E88B-7048-9CFA-8FB7C1A66DDD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1D8315-2B2D-0444-9A85-05DE46D4C285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D49E72-B52B-8A42-98BB-28DECF527A28}"/>
              </a:ext>
            </a:extLst>
          </p:cNvPr>
          <p:cNvSpPr/>
          <p:nvPr/>
        </p:nvSpPr>
        <p:spPr>
          <a:xfrm>
            <a:off x="1805940" y="2372384"/>
            <a:ext cx="8580120" cy="343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>
                <a:latin typeface="+mj-ea"/>
                <a:ea typeface="+mj-ea"/>
              </a:rPr>
              <a:t>웹 프로그래밍때 로컬 호스트 서버를 다뤄본 것을 제외하고 서버를 다뤄본 적이 없었는데 이번 프로젝트를 계기로 서버에 대해 전반적으로 배우게 된 시간이었다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짧은 시간 동안 언어가 어떤 구조를 가지며 어떤 형식으로 쓰이는 지에 대해 파악하기가 힘들었지만 앞으로 다른 프로젝트를 도움이 많이 될 것 같다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A8BFF7-1451-456E-9943-5BC68B4714C8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6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1FE723-A29B-4A2C-BBA9-45DC1B2806BD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A513D9A-E954-4805-BC92-C681A91DD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E2E04CF-BEC4-4B49-9442-C7C18F350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1240D0B-591B-4DB7-9B75-87E847781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87D41D-5820-4F41-8B51-F64CC006C9FE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F9F0B-6BA2-41F9-AA0B-BC78D2B917DF}"/>
              </a:ext>
            </a:extLst>
          </p:cNvPr>
          <p:cNvSpPr/>
          <p:nvPr/>
        </p:nvSpPr>
        <p:spPr>
          <a:xfrm>
            <a:off x="976642" y="1098305"/>
            <a:ext cx="1385558" cy="335342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D5B7D9-4BBA-40D2-9982-DFD7678A1104}"/>
              </a:ext>
            </a:extLst>
          </p:cNvPr>
          <p:cNvSpPr txBox="1"/>
          <p:nvPr/>
        </p:nvSpPr>
        <p:spPr>
          <a:xfrm>
            <a:off x="1007122" y="8488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+mj-ea"/>
                <a:ea typeface="+mj-ea"/>
              </a:rPr>
              <a:t>소감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F9D9B-4E27-42AF-B458-63CFFCF27664}"/>
              </a:ext>
            </a:extLst>
          </p:cNvPr>
          <p:cNvSpPr txBox="1"/>
          <p:nvPr/>
        </p:nvSpPr>
        <p:spPr>
          <a:xfrm>
            <a:off x="2392680" y="1050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79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1C41AF-357C-ED44-B9AE-00399A01475D}"/>
              </a:ext>
            </a:extLst>
          </p:cNvPr>
          <p:cNvSpPr/>
          <p:nvPr/>
        </p:nvSpPr>
        <p:spPr>
          <a:xfrm>
            <a:off x="976642" y="1098305"/>
            <a:ext cx="1385558" cy="335342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E4BDEA-7FC6-4B4D-8C15-9BD2E5792D71}"/>
              </a:ext>
            </a:extLst>
          </p:cNvPr>
          <p:cNvSpPr txBox="1"/>
          <p:nvPr/>
        </p:nvSpPr>
        <p:spPr>
          <a:xfrm>
            <a:off x="1007122" y="8488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+mj-ea"/>
                <a:ea typeface="+mj-ea"/>
              </a:rPr>
              <a:t>소감</a:t>
            </a: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44A4BF10-30F4-7448-953C-4A9A36F968F3}"/>
              </a:ext>
            </a:extLst>
          </p:cNvPr>
          <p:cNvSpPr/>
          <p:nvPr/>
        </p:nvSpPr>
        <p:spPr>
          <a:xfrm>
            <a:off x="746760" y="1798320"/>
            <a:ext cx="10652760" cy="4554000"/>
          </a:xfrm>
          <a:prstGeom prst="frame">
            <a:avLst>
              <a:gd name="adj1" fmla="val 54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78D7FE-679A-174A-AF44-58A3554B5BB0}"/>
              </a:ext>
            </a:extLst>
          </p:cNvPr>
          <p:cNvGrpSpPr/>
          <p:nvPr/>
        </p:nvGrpSpPr>
        <p:grpSpPr>
          <a:xfrm>
            <a:off x="716280" y="1767840"/>
            <a:ext cx="576000" cy="576000"/>
            <a:chOff x="716280" y="1798320"/>
            <a:chExt cx="576000" cy="576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C6FD2C-9F91-C34C-9318-6222DFD913C8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36ABF14-CE22-114E-A20A-5EDCA00E0E4C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8DFB1F-5756-5F4A-A1A4-E587691EDE9E}"/>
              </a:ext>
            </a:extLst>
          </p:cNvPr>
          <p:cNvGrpSpPr/>
          <p:nvPr/>
        </p:nvGrpSpPr>
        <p:grpSpPr>
          <a:xfrm flipV="1">
            <a:off x="716280" y="5806800"/>
            <a:ext cx="576000" cy="576000"/>
            <a:chOff x="716280" y="1798320"/>
            <a:chExt cx="576000" cy="576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04AA43-7665-B143-B503-9E38DBA5D0AD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C5DE64-8603-5748-B277-2DF927FCC6B2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2125CEE-5129-674C-A3A0-B50082A6C74B}"/>
              </a:ext>
            </a:extLst>
          </p:cNvPr>
          <p:cNvGrpSpPr/>
          <p:nvPr/>
        </p:nvGrpSpPr>
        <p:grpSpPr>
          <a:xfrm flipH="1">
            <a:off x="10854000" y="1782484"/>
            <a:ext cx="576000" cy="576000"/>
            <a:chOff x="716280" y="1798320"/>
            <a:chExt cx="576000" cy="576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59881B-9526-1041-B0BC-0A8A9CDC7A2E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74C8CED-E2D2-4A4E-B4B5-8E43680FCABB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1C4F43A-5C4B-964A-8E52-EF51C23A58BC}"/>
              </a:ext>
            </a:extLst>
          </p:cNvPr>
          <p:cNvGrpSpPr/>
          <p:nvPr/>
        </p:nvGrpSpPr>
        <p:grpSpPr>
          <a:xfrm flipH="1" flipV="1">
            <a:off x="10869240" y="5776320"/>
            <a:ext cx="576000" cy="576000"/>
            <a:chOff x="716280" y="1798320"/>
            <a:chExt cx="576000" cy="57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665382-E88B-7048-9CFA-8FB7C1A66DDD}"/>
                </a:ext>
              </a:extLst>
            </p:cNvPr>
            <p:cNvSpPr/>
            <p:nvPr/>
          </p:nvSpPr>
          <p:spPr>
            <a:xfrm>
              <a:off x="716280" y="17983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1D8315-2B2D-0444-9A85-05DE46D4C285}"/>
                </a:ext>
              </a:extLst>
            </p:cNvPr>
            <p:cNvSpPr/>
            <p:nvPr/>
          </p:nvSpPr>
          <p:spPr>
            <a:xfrm>
              <a:off x="1004280" y="2081280"/>
              <a:ext cx="288000" cy="2895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7B8E7C-06DD-1E40-8542-C1F41B430242}"/>
              </a:ext>
            </a:extLst>
          </p:cNvPr>
          <p:cNvSpPr/>
          <p:nvPr/>
        </p:nvSpPr>
        <p:spPr>
          <a:xfrm>
            <a:off x="1669421" y="2355004"/>
            <a:ext cx="8580120" cy="343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>
                <a:latin typeface="+mj-ea"/>
              </a:rPr>
              <a:t>오픈소스를 처음 사용해봤는데 흥미로운 오픈 소스가 많아서 주제 고르기가 힘들었다</a:t>
            </a:r>
            <a:r>
              <a:rPr lang="en-US" altLang="ko-KR" dirty="0">
                <a:latin typeface="+mj-ea"/>
              </a:rPr>
              <a:t>.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이 오픈 소스처럼 큰 프로젝트를 하나를 참고해 프로젝트를 진행한 경험이 많지 않았는데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기존의 오픈 소스를 분석하며 </a:t>
            </a:r>
            <a:r>
              <a:rPr lang="ko-KR" altLang="en-US" dirty="0">
                <a:latin typeface="+mj-ea"/>
              </a:rPr>
              <a:t>정말 아무 것도 없는 오픈 소스에서 이것 저것 기능을 추가하며 프로그램이 발전되는 것을 보니 뿌듯하였다</a:t>
            </a:r>
            <a:r>
              <a:rPr lang="en-US" altLang="ko-KR" dirty="0">
                <a:latin typeface="+mj-ea"/>
              </a:rPr>
              <a:t>.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6DA1E-9402-4ABF-ACF1-399DF34A7656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6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결과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0425CD-CFF7-414A-A939-CFC482F01BD4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B20694D-0B88-4062-9D0D-BD902E89F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3C4435-77DC-406E-A722-1ABEA68D7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708B571-7337-4298-9764-506C74D49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4B546A-C7DB-4BBE-8ABB-316C91156A66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20DE5-4A21-4AFD-9121-A54FFB36C584}"/>
              </a:ext>
            </a:extLst>
          </p:cNvPr>
          <p:cNvSpPr txBox="1"/>
          <p:nvPr/>
        </p:nvSpPr>
        <p:spPr>
          <a:xfrm>
            <a:off x="2392680" y="10509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OSSP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03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2402CD2E-E6E2-4CFB-8852-11DDAE965F5F}"/>
              </a:ext>
            </a:extLst>
          </p:cNvPr>
          <p:cNvSpPr/>
          <p:nvPr/>
        </p:nvSpPr>
        <p:spPr>
          <a:xfrm>
            <a:off x="385757" y="2372914"/>
            <a:ext cx="5841357" cy="2686756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A8BFF7-1451-456E-9943-5BC68B4714C8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6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1FE723-A29B-4A2C-BBA9-45DC1B2806BD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A513D9A-E954-4805-BC92-C681A91DD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E2E04CF-BEC4-4B49-9442-C7C18F350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1240D0B-591B-4DB7-9B75-87E847781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87D41D-5820-4F41-8B51-F64CC006C9FE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F9F0B-6BA2-41F9-AA0B-BC78D2B917DF}"/>
              </a:ext>
            </a:extLst>
          </p:cNvPr>
          <p:cNvSpPr/>
          <p:nvPr/>
        </p:nvSpPr>
        <p:spPr>
          <a:xfrm>
            <a:off x="976642" y="1098305"/>
            <a:ext cx="1385558" cy="335342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D5B7D9-4BBA-40D2-9982-DFD7678A1104}"/>
              </a:ext>
            </a:extLst>
          </p:cNvPr>
          <p:cNvSpPr txBox="1"/>
          <p:nvPr/>
        </p:nvSpPr>
        <p:spPr>
          <a:xfrm>
            <a:off x="1007122" y="8488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+mj-ea"/>
                <a:ea typeface="+mj-ea"/>
              </a:rPr>
              <a:t>소감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8FEDA6-98F2-4317-9F98-AE945087E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534" y="1828800"/>
            <a:ext cx="4075289" cy="40752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9DAE18-426C-4E4A-BB6D-F91918A9DD28}"/>
              </a:ext>
            </a:extLst>
          </p:cNvPr>
          <p:cNvSpPr/>
          <p:nvPr/>
        </p:nvSpPr>
        <p:spPr>
          <a:xfrm>
            <a:off x="9347200" y="2844800"/>
            <a:ext cx="87522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FD332-3ABF-4C92-965D-95AD8FB70C19}"/>
              </a:ext>
            </a:extLst>
          </p:cNvPr>
          <p:cNvSpPr txBox="1"/>
          <p:nvPr/>
        </p:nvSpPr>
        <p:spPr>
          <a:xfrm>
            <a:off x="385757" y="2677671"/>
            <a:ext cx="5720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어릴 적 운동회 때 하던</a:t>
            </a:r>
            <a:r>
              <a:rPr lang="en-US" altLang="ko-KR" dirty="0"/>
              <a:t>, </a:t>
            </a:r>
            <a:r>
              <a:rPr lang="ko-KR" altLang="en-US" dirty="0"/>
              <a:t>과자 먹기 게임이 생각나고 얼굴을 인식해서 할 수 있어서 너무 흥미로웠다</a:t>
            </a:r>
            <a:r>
              <a:rPr lang="en-US" altLang="ko-KR" dirty="0"/>
              <a:t>. </a:t>
            </a:r>
          </a:p>
          <a:p>
            <a:pPr algn="just"/>
            <a:r>
              <a:rPr lang="ko-KR" altLang="en-US" dirty="0"/>
              <a:t>그리고 게임을 여러 번하고 싶도록 하는 요소들이 많아서</a:t>
            </a:r>
            <a:r>
              <a:rPr lang="en-US" altLang="ko-KR" dirty="0"/>
              <a:t> </a:t>
            </a:r>
            <a:r>
              <a:rPr lang="ko-KR" altLang="en-US" dirty="0"/>
              <a:t>계속 하고 싶게끔 하는 재밌는 게임이었다</a:t>
            </a:r>
            <a:r>
              <a:rPr lang="en-US" altLang="ko-KR" dirty="0"/>
              <a:t>. </a:t>
            </a:r>
            <a:r>
              <a:rPr lang="ko-KR" altLang="en-US" dirty="0"/>
              <a:t>이 게임이 실제로 출시된다면</a:t>
            </a:r>
            <a:r>
              <a:rPr lang="en-US" altLang="ko-KR" dirty="0"/>
              <a:t>, </a:t>
            </a:r>
            <a:r>
              <a:rPr lang="ko-KR" altLang="en-US" dirty="0"/>
              <a:t>중독돼서 이번 생은 망할 거 같다 </a:t>
            </a:r>
            <a:r>
              <a:rPr lang="en-US" altLang="ko-KR" dirty="0"/>
              <a:t>^_^ </a:t>
            </a:r>
            <a:r>
              <a:rPr lang="ko-KR" altLang="en-US" dirty="0"/>
              <a:t>그 정도로 재밌었다 </a:t>
            </a:r>
            <a:r>
              <a:rPr lang="en-US" altLang="ko-KR" dirty="0"/>
              <a:t>! </a:t>
            </a:r>
          </a:p>
          <a:p>
            <a:pPr algn="just"/>
            <a:r>
              <a:rPr lang="ko-KR" altLang="en-US" dirty="0"/>
              <a:t>정 </a:t>
            </a:r>
            <a:r>
              <a:rPr lang="en-US" altLang="ko-KR" dirty="0"/>
              <a:t>~ </a:t>
            </a:r>
            <a:r>
              <a:rPr lang="ko-KR" altLang="en-US" dirty="0"/>
              <a:t>말 </a:t>
            </a:r>
            <a:r>
              <a:rPr lang="en-US" altLang="ko-KR" dirty="0"/>
              <a:t>~ </a:t>
            </a:r>
            <a:r>
              <a:rPr lang="ko-KR" altLang="en-US" dirty="0"/>
              <a:t>잘 만들었다 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09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A8BFF7-1451-456E-9943-5BC68B4714C8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latin typeface="+mj-ea"/>
                <a:ea typeface="+mj-ea"/>
                <a:cs typeface="DungGeunMo" panose="020B0500000000000000" pitchFamily="34" charset="-127"/>
              </a:rPr>
              <a:t>STAGE 6 </a:t>
            </a:r>
            <a:r>
              <a:rPr kumimoji="1" lang="ko-KR" altLang="en-US" sz="2400" spc="-150" dirty="0">
                <a:latin typeface="+mj-ea"/>
                <a:ea typeface="+mj-ea"/>
                <a:cs typeface="DungGeunMo" panose="020B0500000000000000" pitchFamily="34" charset="-127"/>
              </a:rPr>
              <a:t>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1FE723-A29B-4A2C-BBA9-45DC1B2806BD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A513D9A-E954-4805-BC92-C681A91DD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E2E04CF-BEC4-4B49-9442-C7C18F350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1240D0B-591B-4DB7-9B75-87E847781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87D41D-5820-4F41-8B51-F64CC006C9FE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ea typeface="HeadLineA" pitchFamily="2" charset="-127"/>
              <a:cs typeface="Al Tarikh" pitchFamily="2" charset="-78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F9F0B-6BA2-41F9-AA0B-BC78D2B917DF}"/>
              </a:ext>
            </a:extLst>
          </p:cNvPr>
          <p:cNvSpPr/>
          <p:nvPr/>
        </p:nvSpPr>
        <p:spPr>
          <a:xfrm>
            <a:off x="976642" y="1098305"/>
            <a:ext cx="1385558" cy="335342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D5B7D9-4BBA-40D2-9982-DFD7678A1104}"/>
              </a:ext>
            </a:extLst>
          </p:cNvPr>
          <p:cNvSpPr txBox="1"/>
          <p:nvPr/>
        </p:nvSpPr>
        <p:spPr>
          <a:xfrm>
            <a:off x="884591" y="96141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+mj-ea"/>
                <a:ea typeface="+mj-ea"/>
              </a:rPr>
              <a:t>향후 계획</a:t>
            </a:r>
          </a:p>
        </p:txBody>
      </p:sp>
      <p:pic>
        <p:nvPicPr>
          <p:cNvPr id="1026" name="Picture 2" descr="a e i o u mouthì ëí ì´ë¯¸ì§ ê²ìê²°ê³¼">
            <a:extLst>
              <a:ext uri="{FF2B5EF4-FFF2-40B4-BE49-F238E27FC236}">
                <a16:creationId xmlns:a16="http://schemas.microsoft.com/office/drawing/2014/main" id="{7EA85488-AB83-4181-B478-2A96D1472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2070" r="2500" b="2246"/>
          <a:stretch/>
        </p:blipFill>
        <p:spPr bwMode="auto">
          <a:xfrm>
            <a:off x="2021689" y="2151387"/>
            <a:ext cx="3714800" cy="374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266F9E-2F3A-4BF5-9851-250DD4DD2473}"/>
              </a:ext>
            </a:extLst>
          </p:cNvPr>
          <p:cNvSpPr txBox="1"/>
          <p:nvPr/>
        </p:nvSpPr>
        <p:spPr>
          <a:xfrm>
            <a:off x="2454251" y="1122147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청각 장애인의 발화</a:t>
            </a:r>
            <a:r>
              <a:rPr lang="ko-KR" altLang="en-US" dirty="0"/>
              <a:t>를 도와주는 게임으로 발전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E3483-1B8E-474F-95E9-06E8F0D57546}"/>
              </a:ext>
            </a:extLst>
          </p:cNvPr>
          <p:cNvSpPr txBox="1"/>
          <p:nvPr/>
        </p:nvSpPr>
        <p:spPr>
          <a:xfrm>
            <a:off x="7518399" y="187544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solidFill>
                  <a:srgbClr val="47ABD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ㅏ</a:t>
            </a:r>
            <a:endParaRPr lang="ko-KR" altLang="en-US" sz="7200" dirty="0">
              <a:solidFill>
                <a:srgbClr val="47ABD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88FB46-DADB-4914-B64B-E45B7A283B64}"/>
              </a:ext>
            </a:extLst>
          </p:cNvPr>
          <p:cNvSpPr txBox="1"/>
          <p:nvPr/>
        </p:nvSpPr>
        <p:spPr>
          <a:xfrm>
            <a:off x="9414583" y="294224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solidFill>
                  <a:srgbClr val="00FD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ㅔ</a:t>
            </a:r>
            <a:endParaRPr lang="ko-KR" altLang="en-US" sz="7200" dirty="0">
              <a:solidFill>
                <a:srgbClr val="00FD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61CD9E-FB15-4898-B9BD-95F309B4915C}"/>
              </a:ext>
            </a:extLst>
          </p:cNvPr>
          <p:cNvSpPr txBox="1"/>
          <p:nvPr/>
        </p:nvSpPr>
        <p:spPr>
          <a:xfrm>
            <a:off x="6575427" y="342381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solidFill>
                  <a:srgbClr val="E851B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ㅣ</a:t>
            </a:r>
            <a:endParaRPr lang="ko-KR" altLang="en-US" sz="7200" dirty="0">
              <a:solidFill>
                <a:srgbClr val="E851B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FCCA61-6588-45F4-9A7F-E19FBF32CD8F}"/>
              </a:ext>
            </a:extLst>
          </p:cNvPr>
          <p:cNvSpPr txBox="1"/>
          <p:nvPr/>
        </p:nvSpPr>
        <p:spPr>
          <a:xfrm>
            <a:off x="7912493" y="3182067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solidFill>
                  <a:srgbClr val="FFC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ㅗ</a:t>
            </a:r>
            <a:endParaRPr lang="ko-KR" altLang="en-US" sz="7200" dirty="0">
              <a:solidFill>
                <a:srgbClr val="FFC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C544AC-4D5C-4920-959C-ED5F86232740}"/>
              </a:ext>
            </a:extLst>
          </p:cNvPr>
          <p:cNvSpPr txBox="1"/>
          <p:nvPr/>
        </p:nvSpPr>
        <p:spPr>
          <a:xfrm>
            <a:off x="8320631" y="4488694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ㅜ</a:t>
            </a:r>
            <a:endParaRPr lang="ko-KR" altLang="en-US" sz="72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81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  <p:bldP spid="32" grpId="0"/>
      <p:bldP spid="39" grpId="0"/>
      <p:bldP spid="4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8C4F31-2D7E-CC41-B946-AB108F4F84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B134E-4636-F941-A60D-26B9450024F6}"/>
              </a:ext>
            </a:extLst>
          </p:cNvPr>
          <p:cNvSpPr txBox="1"/>
          <p:nvPr/>
        </p:nvSpPr>
        <p:spPr>
          <a:xfrm>
            <a:off x="3181938" y="2465752"/>
            <a:ext cx="6249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solidFill>
                  <a:schemeClr val="bg1"/>
                </a:solidFill>
                <a:latin typeface="+mj-ea"/>
                <a:ea typeface="+mj-ea"/>
                <a:cs typeface="Al Tarikh" pitchFamily="2" charset="-78"/>
              </a:rPr>
              <a:t>Q &amp; A</a:t>
            </a:r>
            <a:endParaRPr kumimoji="1" lang="ko-KR" altLang="en-US" sz="5400" dirty="0">
              <a:solidFill>
                <a:schemeClr val="bg1"/>
              </a:solidFill>
              <a:latin typeface="+mj-ea"/>
              <a:ea typeface="+mj-ea"/>
              <a:cs typeface="Al Tarikh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79CCF-A5ED-E444-BC7A-C29C2311B02F}"/>
              </a:ext>
            </a:extLst>
          </p:cNvPr>
          <p:cNvSpPr txBox="1"/>
          <p:nvPr/>
        </p:nvSpPr>
        <p:spPr>
          <a:xfrm>
            <a:off x="10479506" y="36095"/>
            <a:ext cx="181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+mj-ea"/>
                <a:ea typeface="+mj-ea"/>
                <a:cs typeface="Al Tarikh" pitchFamily="2" charset="-78"/>
              </a:rPr>
              <a:t>STAGE 00</a:t>
            </a:r>
            <a:endParaRPr kumimoji="1" lang="ko-KR" altLang="en-US" sz="2400" dirty="0">
              <a:solidFill>
                <a:schemeClr val="bg1"/>
              </a:solidFill>
              <a:latin typeface="+mj-ea"/>
              <a:ea typeface="+mj-ea"/>
              <a:cs typeface="Al Tarikh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E7043-EBCA-924E-B573-FB34BB8F677D}"/>
              </a:ext>
            </a:extLst>
          </p:cNvPr>
          <p:cNvSpPr txBox="1"/>
          <p:nvPr/>
        </p:nvSpPr>
        <p:spPr>
          <a:xfrm>
            <a:off x="4744152" y="62598"/>
            <a:ext cx="28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D21800"/>
                </a:solidFill>
                <a:latin typeface="+mj-ea"/>
                <a:ea typeface="+mj-ea"/>
                <a:cs typeface="Al Tarikh" pitchFamily="2" charset="-78"/>
              </a:rPr>
              <a:t>공개 </a:t>
            </a:r>
            <a:r>
              <a:rPr kumimoji="1" lang="en-US" altLang="ko-KR" dirty="0">
                <a:solidFill>
                  <a:srgbClr val="D21800"/>
                </a:solidFill>
                <a:latin typeface="+mj-ea"/>
                <a:ea typeface="+mj-ea"/>
                <a:cs typeface="Al Tarikh" pitchFamily="2" charset="-78"/>
              </a:rPr>
              <a:t>SW </a:t>
            </a:r>
            <a:r>
              <a:rPr kumimoji="1" lang="ko-KR" altLang="en-US" dirty="0">
                <a:solidFill>
                  <a:srgbClr val="D21800"/>
                </a:solidFill>
                <a:latin typeface="+mj-ea"/>
                <a:ea typeface="+mj-ea"/>
                <a:cs typeface="Al Tarikh" pitchFamily="2" charset="-78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0B813-DCA4-1E48-B5C6-324324EAA9AA}"/>
              </a:ext>
            </a:extLst>
          </p:cNvPr>
          <p:cNvSpPr txBox="1"/>
          <p:nvPr/>
        </p:nvSpPr>
        <p:spPr>
          <a:xfrm>
            <a:off x="3181938" y="4724328"/>
            <a:ext cx="601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D21800"/>
                </a:solidFill>
                <a:latin typeface="+mj-ea"/>
                <a:ea typeface="+mj-ea"/>
                <a:cs typeface="Al Tarikh" pitchFamily="2" charset="-78"/>
              </a:rPr>
              <a:t>TEAM OPEN_THE_DOOR</a:t>
            </a:r>
            <a:endParaRPr kumimoji="1" lang="ko-KR" altLang="en-US" dirty="0">
              <a:solidFill>
                <a:srgbClr val="D21800"/>
              </a:solidFill>
              <a:latin typeface="+mj-ea"/>
              <a:ea typeface="+mj-ea"/>
              <a:cs typeface="Al Tarikh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82626-3A5E-D34E-93D4-C41C7838E940}"/>
              </a:ext>
            </a:extLst>
          </p:cNvPr>
          <p:cNvSpPr txBox="1"/>
          <p:nvPr/>
        </p:nvSpPr>
        <p:spPr>
          <a:xfrm>
            <a:off x="3587263" y="4134235"/>
            <a:ext cx="543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00FDFF"/>
                </a:solidFill>
                <a:latin typeface="+mj-ea"/>
                <a:ea typeface="+mj-ea"/>
                <a:cs typeface="Al Tarikh" pitchFamily="2" charset="-78"/>
              </a:rPr>
              <a:t>Y</a:t>
            </a:r>
            <a:r>
              <a:rPr kumimoji="1" lang="en-US" altLang="ko-KR" dirty="0">
                <a:solidFill>
                  <a:srgbClr val="FF9300"/>
                </a:solidFill>
                <a:latin typeface="+mj-ea"/>
                <a:ea typeface="+mj-ea"/>
                <a:cs typeface="Al Tarikh" pitchFamily="2" charset="-78"/>
              </a:rPr>
              <a:t>A</a:t>
            </a:r>
            <a:r>
              <a:rPr kumimoji="1" lang="en-US" altLang="ko-KR" dirty="0">
                <a:solidFill>
                  <a:srgbClr val="FF2F92"/>
                </a:solidFill>
                <a:latin typeface="+mj-ea"/>
                <a:ea typeface="+mj-ea"/>
                <a:cs typeface="Al Tarikh" pitchFamily="2" charset="-78"/>
              </a:rPr>
              <a:t>M</a:t>
            </a:r>
            <a:r>
              <a:rPr kumimoji="1" lang="en-US" altLang="ko-KR" dirty="0">
                <a:solidFill>
                  <a:srgbClr val="FFFF00"/>
                </a:solidFill>
                <a:latin typeface="+mj-ea"/>
                <a:ea typeface="+mj-ea"/>
                <a:cs typeface="Al Tarikh" pitchFamily="2" charset="-78"/>
              </a:rPr>
              <a:t>-</a:t>
            </a:r>
            <a:r>
              <a:rPr kumimoji="1" lang="en-US" altLang="ko-KR" dirty="0">
                <a:solidFill>
                  <a:srgbClr val="FF0000"/>
                </a:solidFill>
                <a:latin typeface="+mj-ea"/>
                <a:ea typeface="+mj-ea"/>
                <a:cs typeface="Al Tarikh" pitchFamily="2" charset="-78"/>
              </a:rPr>
              <a:t>Y</a:t>
            </a:r>
            <a:r>
              <a:rPr kumimoji="1" lang="en-US" altLang="ko-KR" dirty="0">
                <a:solidFill>
                  <a:srgbClr val="7030A0"/>
                </a:solidFill>
                <a:latin typeface="+mj-ea"/>
                <a:ea typeface="+mj-ea"/>
                <a:cs typeface="Al Tarikh" pitchFamily="2" charset="-78"/>
              </a:rPr>
              <a:t>A</a:t>
            </a:r>
            <a:r>
              <a:rPr kumimoji="1" lang="en-US" altLang="ko-KR" dirty="0">
                <a:solidFill>
                  <a:srgbClr val="92D050"/>
                </a:solidFill>
                <a:latin typeface="+mj-ea"/>
                <a:ea typeface="+mj-ea"/>
                <a:cs typeface="Al Tarikh" pitchFamily="2" charset="-78"/>
              </a:rPr>
              <a:t>M</a:t>
            </a:r>
            <a:r>
              <a:rPr kumimoji="1" lang="en-US" altLang="ko-KR" dirty="0">
                <a:solidFill>
                  <a:srgbClr val="FF0000"/>
                </a:solidFill>
                <a:latin typeface="+mj-ea"/>
                <a:ea typeface="+mj-ea"/>
                <a:cs typeface="Al Tarikh" pitchFamily="2" charset="-78"/>
              </a:rPr>
              <a:t> </a:t>
            </a:r>
            <a:r>
              <a:rPr kumimoji="1" lang="en-US" altLang="ko-KR" dirty="0">
                <a:solidFill>
                  <a:srgbClr val="FF9300"/>
                </a:solidFill>
                <a:latin typeface="+mj-ea"/>
                <a:ea typeface="+mj-ea"/>
                <a:cs typeface="Al Tarikh" pitchFamily="2" charset="-78"/>
              </a:rPr>
              <a:t>G</a:t>
            </a:r>
            <a:r>
              <a:rPr kumimoji="1" lang="en-US" altLang="ko-KR" dirty="0">
                <a:solidFill>
                  <a:srgbClr val="7030A0"/>
                </a:solidFill>
                <a:latin typeface="+mj-ea"/>
                <a:ea typeface="+mj-ea"/>
                <a:cs typeface="Al Tarikh" pitchFamily="2" charset="-78"/>
              </a:rPr>
              <a:t>A</a:t>
            </a:r>
            <a:r>
              <a:rPr kumimoji="1" lang="en-US" altLang="ko-KR" dirty="0">
                <a:solidFill>
                  <a:srgbClr val="92D050"/>
                </a:solidFill>
                <a:latin typeface="+mj-ea"/>
                <a:ea typeface="+mj-ea"/>
                <a:cs typeface="Al Tarikh" pitchFamily="2" charset="-78"/>
              </a:rPr>
              <a:t>M</a:t>
            </a:r>
            <a:r>
              <a:rPr kumimoji="1" lang="en-US" altLang="ko-KR" dirty="0">
                <a:solidFill>
                  <a:srgbClr val="FFFF00"/>
                </a:solidFill>
                <a:latin typeface="+mj-ea"/>
                <a:ea typeface="+mj-ea"/>
                <a:cs typeface="Al Tarikh" pitchFamily="2" charset="-78"/>
              </a:rPr>
              <a:t>E</a:t>
            </a:r>
            <a:endParaRPr kumimoji="1" lang="en-US" altLang="ko-KR" dirty="0">
              <a:solidFill>
                <a:srgbClr val="FF0000"/>
              </a:solidFill>
              <a:latin typeface="+mj-ea"/>
              <a:ea typeface="+mj-ea"/>
              <a:cs typeface="Al Tarikh" pitchFamily="2" charset="-78"/>
            </a:endParaRPr>
          </a:p>
          <a:p>
            <a:pPr algn="ctr"/>
            <a:endParaRPr kumimoji="1" lang="ko-KR" altLang="en-US" dirty="0">
              <a:solidFill>
                <a:srgbClr val="00FDFF"/>
              </a:solidFill>
              <a:latin typeface="+mj-ea"/>
              <a:ea typeface="+mj-ea"/>
              <a:cs typeface="Al Tarikh" pitchFamily="2" charset="-7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B0BDDE-D553-6945-9AB5-FC60B3919ACE}"/>
              </a:ext>
            </a:extLst>
          </p:cNvPr>
          <p:cNvSpPr/>
          <p:nvPr/>
        </p:nvSpPr>
        <p:spPr>
          <a:xfrm>
            <a:off x="274321" y="533855"/>
            <a:ext cx="11612880" cy="595838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8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ë¬´ìì ì ë¥¼ ì°½ì¡°ì ëí ì´ë¯¸ì§ ê²ìê²°ê³¼">
            <a:extLst>
              <a:ext uri="{FF2B5EF4-FFF2-40B4-BE49-F238E27FC236}">
                <a16:creationId xmlns:a16="http://schemas.microsoft.com/office/drawing/2014/main" id="{B99F790E-8D10-4370-9EA5-32EBB493F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032021" cy="676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DCC2C0-8406-489E-BFCA-77EDAEBE491B}"/>
              </a:ext>
            </a:extLst>
          </p:cNvPr>
          <p:cNvSpPr txBox="1"/>
          <p:nvPr/>
        </p:nvSpPr>
        <p:spPr>
          <a:xfrm>
            <a:off x="9771016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4B71B8-2D4F-497A-B27B-FCB9EE1A9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555287" y="142002"/>
            <a:ext cx="416583" cy="4670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3B5247-61AC-45E4-908D-C4CA2988066A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C5D715-B4B9-422D-99B0-6798890E7349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43380-1FD1-47C2-9E10-E195DBA461AD}"/>
              </a:ext>
            </a:extLst>
          </p:cNvPr>
          <p:cNvSpPr txBox="1"/>
          <p:nvPr/>
        </p:nvSpPr>
        <p:spPr>
          <a:xfrm>
            <a:off x="666045" y="948267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[ </a:t>
            </a:r>
            <a:r>
              <a:rPr lang="ko-KR" altLang="en-US" sz="2000" dirty="0">
                <a:solidFill>
                  <a:schemeClr val="bg1"/>
                </a:solidFill>
              </a:rPr>
              <a:t>개선 내용 </a:t>
            </a:r>
            <a:r>
              <a:rPr lang="en-US" altLang="ko-KR" sz="2000" dirty="0">
                <a:solidFill>
                  <a:schemeClr val="bg1"/>
                </a:solidFill>
              </a:rPr>
              <a:t>]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798F4-0990-44F5-9EDF-F20FA6AB7526}"/>
              </a:ext>
            </a:extLst>
          </p:cNvPr>
          <p:cNvSpPr txBox="1"/>
          <p:nvPr/>
        </p:nvSpPr>
        <p:spPr>
          <a:xfrm>
            <a:off x="2476752" y="2135670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00" dirty="0">
                <a:solidFill>
                  <a:schemeClr val="bg1"/>
                </a:solidFill>
              </a:rPr>
              <a:t>無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FB2808-0433-4218-9E25-AAD3E1024545}"/>
              </a:ext>
            </a:extLst>
          </p:cNvPr>
          <p:cNvSpPr/>
          <p:nvPr/>
        </p:nvSpPr>
        <p:spPr>
          <a:xfrm>
            <a:off x="7266958" y="2105561"/>
            <a:ext cx="231345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600" dirty="0">
                <a:solidFill>
                  <a:schemeClr val="bg1"/>
                </a:solidFill>
              </a:rPr>
              <a:t>有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49503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018DCD-5430-5446-9C61-1E145D70B16D}"/>
              </a:ext>
            </a:extLst>
          </p:cNvPr>
          <p:cNvSpPr txBox="1"/>
          <p:nvPr/>
        </p:nvSpPr>
        <p:spPr>
          <a:xfrm>
            <a:off x="4553958" y="3152757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게임의 네 가지 요소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F05BB79-2138-984F-BA1F-131ABF760052}"/>
              </a:ext>
            </a:extLst>
          </p:cNvPr>
          <p:cNvCxnSpPr/>
          <p:nvPr/>
        </p:nvCxnSpPr>
        <p:spPr>
          <a:xfrm>
            <a:off x="6108230" y="1139581"/>
            <a:ext cx="0" cy="1466819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B5A2F2BB-FB88-D348-ABC5-F69EDFBACAED}"/>
              </a:ext>
            </a:extLst>
          </p:cNvPr>
          <p:cNvCxnSpPr/>
          <p:nvPr/>
        </p:nvCxnSpPr>
        <p:spPr>
          <a:xfrm>
            <a:off x="6096000" y="4272785"/>
            <a:ext cx="0" cy="1466819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974C884-3092-E54D-B974-0D88084A0A68}"/>
              </a:ext>
            </a:extLst>
          </p:cNvPr>
          <p:cNvCxnSpPr>
            <a:cxnSpLocks/>
          </p:cNvCxnSpPr>
          <p:nvPr/>
        </p:nvCxnSpPr>
        <p:spPr>
          <a:xfrm flipH="1" flipV="1">
            <a:off x="972457" y="3383589"/>
            <a:ext cx="3272971" cy="1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53AC2D-65DC-FA45-8868-BD295B88269C}"/>
              </a:ext>
            </a:extLst>
          </p:cNvPr>
          <p:cNvSpPr txBox="1"/>
          <p:nvPr/>
        </p:nvSpPr>
        <p:spPr>
          <a:xfrm>
            <a:off x="2304273" y="166651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미적</a:t>
            </a:r>
            <a:r>
              <a:rPr kumimoji="1"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요소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FBA1D1-D93E-5C4E-9093-0EB29826B5C7}"/>
              </a:ext>
            </a:extLst>
          </p:cNvPr>
          <p:cNvSpPr txBox="1"/>
          <p:nvPr/>
        </p:nvSpPr>
        <p:spPr>
          <a:xfrm>
            <a:off x="7599342" y="16665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메커니즘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EF71C5-6C68-CD41-8893-EA6540994003}"/>
              </a:ext>
            </a:extLst>
          </p:cNvPr>
          <p:cNvSpPr txBox="1"/>
          <p:nvPr/>
        </p:nvSpPr>
        <p:spPr>
          <a:xfrm>
            <a:off x="2541113" y="46149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이야기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ED099-FF53-FC48-AB08-DC003409F5C3}"/>
              </a:ext>
            </a:extLst>
          </p:cNvPr>
          <p:cNvSpPr txBox="1"/>
          <p:nvPr/>
        </p:nvSpPr>
        <p:spPr>
          <a:xfrm>
            <a:off x="8055459" y="46149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기술</a:t>
            </a: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531CEB8-C59A-314B-A6C3-796B1A70A2D4}"/>
              </a:ext>
            </a:extLst>
          </p:cNvPr>
          <p:cNvCxnSpPr>
            <a:cxnSpLocks/>
          </p:cNvCxnSpPr>
          <p:nvPr/>
        </p:nvCxnSpPr>
        <p:spPr>
          <a:xfrm flipH="1" flipV="1">
            <a:off x="7871819" y="3396546"/>
            <a:ext cx="3272971" cy="1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646B21-B2A5-4596-9C17-8CF179D240E4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D0BCD8-FECE-4FB0-9DB5-248CBA191E9E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CBEEC1-3731-499D-9905-8D10B6F2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26" y="2499233"/>
            <a:ext cx="3850448" cy="18595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DEB4C4B-A104-4520-A332-B9E1BFACE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7" t="13941" r="14316" b="10668"/>
          <a:stretch/>
        </p:blipFill>
        <p:spPr>
          <a:xfrm rot="19756769">
            <a:off x="4266473" y="2046830"/>
            <a:ext cx="1053914" cy="124073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E57C88-9003-4E8D-BF84-65EB6BA2E9D3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567F151-9F6D-43CD-83C2-9FAB05117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048135-DC16-4EB2-A279-C0297D0AC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F9BE77F-03F1-44E2-BAAD-2667DF6D15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AC277AD-CD94-364D-9143-E0328FD0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168" y="3280084"/>
            <a:ext cx="1430773" cy="14307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DA16E0-3AA7-8D44-A572-FECB19981B77}"/>
              </a:ext>
            </a:extLst>
          </p:cNvPr>
          <p:cNvGrpSpPr/>
          <p:nvPr/>
        </p:nvGrpSpPr>
        <p:grpSpPr>
          <a:xfrm>
            <a:off x="1277494" y="3218328"/>
            <a:ext cx="1606579" cy="1554286"/>
            <a:chOff x="1046572" y="2167354"/>
            <a:chExt cx="2267486" cy="2267486"/>
          </a:xfrm>
        </p:grpSpPr>
        <p:pic>
          <p:nvPicPr>
            <p:cNvPr id="12" name="그림 11" descr="풍선, 운송, 항공기, 벡터그래픽이(가) 표시된 사진&#10;&#10;자동 생성된 설명">
              <a:extLst>
                <a:ext uri="{FF2B5EF4-FFF2-40B4-BE49-F238E27FC236}">
                  <a16:creationId xmlns:a16="http://schemas.microsoft.com/office/drawing/2014/main" id="{A5F79D2B-B8DF-F54F-8EDE-5AB7F24F0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572" y="2167354"/>
              <a:ext cx="2267486" cy="226748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7A99EF-D767-744E-93C6-64280E20B8C7}"/>
                </a:ext>
              </a:extLst>
            </p:cNvPr>
            <p:cNvSpPr txBox="1"/>
            <p:nvPr/>
          </p:nvSpPr>
          <p:spPr>
            <a:xfrm>
              <a:off x="1889760" y="3194417"/>
              <a:ext cx="806436" cy="441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UI</a:t>
              </a:r>
              <a:endParaRPr kumimoji="1" lang="ko-KR" altLang="en-US" sz="2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pic>
        <p:nvPicPr>
          <p:cNvPr id="16" name="그림 15" descr="벡터그래픽이(가) 표시된 사진&#10;&#10;자동 생성된 설명">
            <a:extLst>
              <a:ext uri="{FF2B5EF4-FFF2-40B4-BE49-F238E27FC236}">
                <a16:creationId xmlns:a16="http://schemas.microsoft.com/office/drawing/2014/main" id="{3410972C-2370-0B41-96E0-75ECEA9AC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947" y="2416374"/>
            <a:ext cx="1519130" cy="15191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062EE4-E10D-854B-B061-4499F8E9A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3824" y="2357526"/>
            <a:ext cx="1519130" cy="15191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A5E107-2912-F64F-87A8-351CB0220BD5}"/>
              </a:ext>
            </a:extLst>
          </p:cNvPr>
          <p:cNvSpPr txBox="1"/>
          <p:nvPr/>
        </p:nvSpPr>
        <p:spPr>
          <a:xfrm>
            <a:off x="1545506" y="5405752"/>
            <a:ext cx="2973639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bg1"/>
                </a:solidFill>
                <a:latin typeface="+mj-lt"/>
                <a:ea typeface="Sandoll Kukdetopokki 02" panose="020B0600000101010101" pitchFamily="34" charset="-127"/>
              </a:rPr>
              <a:t>UI &amp; UX</a:t>
            </a:r>
            <a:endParaRPr kumimoji="1" lang="ko-KR" altLang="en-US" sz="3600" dirty="0">
              <a:solidFill>
                <a:schemeClr val="bg1"/>
              </a:solidFill>
              <a:latin typeface="+mj-lt"/>
              <a:ea typeface="Sandoll Kukdetopokki 02" panose="020B0600000101010101" pitchFamily="34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7B49C97A-0AFF-6344-9D61-00DF61E11B9E}"/>
              </a:ext>
            </a:extLst>
          </p:cNvPr>
          <p:cNvCxnSpPr/>
          <p:nvPr/>
        </p:nvCxnSpPr>
        <p:spPr>
          <a:xfrm>
            <a:off x="6123948" y="1449311"/>
            <a:ext cx="0" cy="4233333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9E4A6C-7952-8B43-8F5E-7F5DB3F5D9BA}"/>
              </a:ext>
            </a:extLst>
          </p:cNvPr>
          <p:cNvSpPr txBox="1"/>
          <p:nvPr/>
        </p:nvSpPr>
        <p:spPr>
          <a:xfrm>
            <a:off x="159979" y="80447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▶ </a:t>
            </a:r>
            <a:r>
              <a:rPr kumimoji="1" lang="en-US" altLang="ko-KR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  <a:cs typeface="DungGeunMo" panose="020B0500000000000000" pitchFamily="34" charset="-127"/>
              </a:rPr>
              <a:t>STAGE 2</a:t>
            </a:r>
            <a:r>
              <a:rPr kumimoji="1" lang="ko-KR" altLang="en-US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  <a:cs typeface="DungGeunMo" panose="020B0500000000000000" pitchFamily="34" charset="-127"/>
              </a:rPr>
              <a:t> 설계 내용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BDBCDF-7EAA-4E47-8F72-6BF3E7E9E84C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F1794C-3D26-41F7-A1E5-713CF16BFB7C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F13689-5C97-43CC-91C6-004EB60F8BCB}"/>
              </a:ext>
            </a:extLst>
          </p:cNvPr>
          <p:cNvSpPr/>
          <p:nvPr/>
        </p:nvSpPr>
        <p:spPr>
          <a:xfrm>
            <a:off x="447515" y="1098305"/>
            <a:ext cx="1704313" cy="351006"/>
          </a:xfrm>
          <a:prstGeom prst="rect">
            <a:avLst/>
          </a:prstGeom>
          <a:solidFill>
            <a:srgbClr val="FEFFFE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B66F79-17DC-4AF6-BCBD-886A1704824C}"/>
              </a:ext>
            </a:extLst>
          </p:cNvPr>
          <p:cNvSpPr txBox="1"/>
          <p:nvPr/>
        </p:nvSpPr>
        <p:spPr>
          <a:xfrm>
            <a:off x="254643" y="8153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미적요소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69392A-A9AA-4AFA-AE1C-DD9FDE63DB55}"/>
              </a:ext>
            </a:extLst>
          </p:cNvPr>
          <p:cNvSpPr txBox="1"/>
          <p:nvPr/>
        </p:nvSpPr>
        <p:spPr>
          <a:xfrm>
            <a:off x="7547956" y="5328701"/>
            <a:ext cx="2973639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bg1"/>
                </a:solidFill>
                <a:latin typeface="+mj-lt"/>
                <a:ea typeface="Sandoll Kukdetopokki 02" panose="020B0600000101010101" pitchFamily="34" charset="-127"/>
              </a:rPr>
              <a:t>SOUND</a:t>
            </a:r>
            <a:endParaRPr kumimoji="1" lang="ko-KR" altLang="en-US" sz="3600" dirty="0">
              <a:solidFill>
                <a:schemeClr val="bg1"/>
              </a:solidFill>
              <a:latin typeface="+mj-lt"/>
              <a:ea typeface="Sandoll Kukdetopokki 02" panose="020B0600000101010101" pitchFamily="34" charset="-127"/>
            </a:endParaRPr>
          </a:p>
        </p:txBody>
      </p:sp>
      <p:pic>
        <p:nvPicPr>
          <p:cNvPr id="2050" name="Picture 2" descr="photo shopì ëí ì´ë¯¸ì§ ê²ìê²°ê³¼">
            <a:extLst>
              <a:ext uri="{FF2B5EF4-FFF2-40B4-BE49-F238E27FC236}">
                <a16:creationId xmlns:a16="http://schemas.microsoft.com/office/drawing/2014/main" id="{38396C9D-E71D-4ED7-9A2C-86113CC0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310" y="1910929"/>
            <a:ext cx="1079632" cy="105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28C36F4-E6FC-4FDF-858B-9E7756189E75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DF4F78D-153E-4158-9BF4-D4123B6784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E6F7264-18E7-4FDC-AE5D-F91DCFF554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192A720-23B3-4D5B-A708-526E27C087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018DCD-5430-5446-9C61-1E145D70B16D}"/>
              </a:ext>
            </a:extLst>
          </p:cNvPr>
          <p:cNvSpPr txBox="1"/>
          <p:nvPr/>
        </p:nvSpPr>
        <p:spPr>
          <a:xfrm>
            <a:off x="4553958" y="3152757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게임의 네 가지 요소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F05BB79-2138-984F-BA1F-131ABF760052}"/>
              </a:ext>
            </a:extLst>
          </p:cNvPr>
          <p:cNvCxnSpPr/>
          <p:nvPr/>
        </p:nvCxnSpPr>
        <p:spPr>
          <a:xfrm>
            <a:off x="6108230" y="1139581"/>
            <a:ext cx="0" cy="1466819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B5A2F2BB-FB88-D348-ABC5-F69EDFBACAED}"/>
              </a:ext>
            </a:extLst>
          </p:cNvPr>
          <p:cNvCxnSpPr/>
          <p:nvPr/>
        </p:nvCxnSpPr>
        <p:spPr>
          <a:xfrm>
            <a:off x="6096000" y="4272785"/>
            <a:ext cx="0" cy="1466819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974C884-3092-E54D-B974-0D88084A0A68}"/>
              </a:ext>
            </a:extLst>
          </p:cNvPr>
          <p:cNvCxnSpPr>
            <a:cxnSpLocks/>
          </p:cNvCxnSpPr>
          <p:nvPr/>
        </p:nvCxnSpPr>
        <p:spPr>
          <a:xfrm flipH="1" flipV="1">
            <a:off x="972457" y="3383589"/>
            <a:ext cx="3272971" cy="1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53AC2D-65DC-FA45-8868-BD295B88269C}"/>
              </a:ext>
            </a:extLst>
          </p:cNvPr>
          <p:cNvSpPr txBox="1"/>
          <p:nvPr/>
        </p:nvSpPr>
        <p:spPr>
          <a:xfrm>
            <a:off x="2304273" y="166651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미적</a:t>
            </a:r>
            <a:r>
              <a:rPr kumimoji="1"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요소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FBA1D1-D93E-5C4E-9093-0EB29826B5C7}"/>
              </a:ext>
            </a:extLst>
          </p:cNvPr>
          <p:cNvSpPr txBox="1"/>
          <p:nvPr/>
        </p:nvSpPr>
        <p:spPr>
          <a:xfrm>
            <a:off x="7599342" y="16665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메커니즘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EF71C5-6C68-CD41-8893-EA6540994003}"/>
              </a:ext>
            </a:extLst>
          </p:cNvPr>
          <p:cNvSpPr txBox="1"/>
          <p:nvPr/>
        </p:nvSpPr>
        <p:spPr>
          <a:xfrm>
            <a:off x="2541113" y="46149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이야기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ED099-FF53-FC48-AB08-DC003409F5C3}"/>
              </a:ext>
            </a:extLst>
          </p:cNvPr>
          <p:cNvSpPr txBox="1"/>
          <p:nvPr/>
        </p:nvSpPr>
        <p:spPr>
          <a:xfrm>
            <a:off x="8055459" y="46149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기술</a:t>
            </a: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531CEB8-C59A-314B-A6C3-796B1A70A2D4}"/>
              </a:ext>
            </a:extLst>
          </p:cNvPr>
          <p:cNvCxnSpPr>
            <a:cxnSpLocks/>
          </p:cNvCxnSpPr>
          <p:nvPr/>
        </p:nvCxnSpPr>
        <p:spPr>
          <a:xfrm flipH="1" flipV="1">
            <a:off x="7871819" y="3396546"/>
            <a:ext cx="3272971" cy="1"/>
          </a:xfrm>
          <a:prstGeom prst="line">
            <a:avLst/>
          </a:pr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646B21-B2A5-4596-9C17-8CF179D240E4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D0BCD8-FECE-4FB0-9DB5-248CBA191E9E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CBEEC1-3731-499D-9905-8D10B6F2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26" y="2499233"/>
            <a:ext cx="3850448" cy="18595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DEB4C4B-A104-4520-A332-B9E1BFACE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7" t="13941" r="14316" b="10668"/>
          <a:stretch/>
        </p:blipFill>
        <p:spPr>
          <a:xfrm rot="19756769">
            <a:off x="9431721" y="1987778"/>
            <a:ext cx="1053914" cy="12407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4CDBD0-0805-4334-B879-33CF931DDADB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4E66FED-2B7C-482B-90AC-CA67E62548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ECA9130-F552-4801-A9F5-CE9F20EDBB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C347B69-15B8-40F7-8E4A-AE53A2B810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82488-D169-924C-B32A-8D0744D1DD3E}"/>
              </a:ext>
            </a:extLst>
          </p:cNvPr>
          <p:cNvSpPr/>
          <p:nvPr/>
        </p:nvSpPr>
        <p:spPr>
          <a:xfrm>
            <a:off x="511228" y="1098305"/>
            <a:ext cx="1704313" cy="35100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B169C-F616-0944-8542-7B30E82EBD17}"/>
              </a:ext>
            </a:extLst>
          </p:cNvPr>
          <p:cNvSpPr txBox="1"/>
          <p:nvPr/>
        </p:nvSpPr>
        <p:spPr>
          <a:xfrm>
            <a:off x="318356" y="83733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solidFill>
                  <a:schemeClr val="bg1"/>
                </a:solidFill>
                <a:latin typeface="+mj-ea"/>
                <a:ea typeface="+mj-ea"/>
              </a:rPr>
              <a:t>매커니즘</a:t>
            </a:r>
            <a:endParaRPr kumimoji="1"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895FF-98C3-3D47-AAE7-4FEC02D0A557}"/>
              </a:ext>
            </a:extLst>
          </p:cNvPr>
          <p:cNvSpPr txBox="1"/>
          <p:nvPr/>
        </p:nvSpPr>
        <p:spPr>
          <a:xfrm>
            <a:off x="2408413" y="981701"/>
            <a:ext cx="4114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900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 절차와 규칙</a:t>
            </a:r>
            <a:r>
              <a:rPr kumimoji="1" lang="en-US" altLang="ko-KR" sz="1900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kumimoji="1"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 목표를 줌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4B8DC9-B94A-451F-8575-8D32574B0E60}"/>
              </a:ext>
            </a:extLst>
          </p:cNvPr>
          <p:cNvSpPr txBox="1"/>
          <p:nvPr/>
        </p:nvSpPr>
        <p:spPr>
          <a:xfrm>
            <a:off x="159979" y="80447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▶ </a:t>
            </a:r>
            <a:r>
              <a:rPr kumimoji="1" lang="en-US" altLang="ko-KR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  <a:cs typeface="DungGeunMo" panose="020B0500000000000000" pitchFamily="34" charset="-127"/>
              </a:rPr>
              <a:t>STAGE 2</a:t>
            </a:r>
            <a:r>
              <a:rPr kumimoji="1" lang="ko-KR" altLang="en-US" sz="2400" dirty="0">
                <a:latin typeface="Sandoll Kukdetopokki 02" panose="020B0600000101010101" pitchFamily="34" charset="-127"/>
                <a:ea typeface="Sandoll Kukdetopokki 02" panose="020B0600000101010101" pitchFamily="34" charset="-127"/>
                <a:cs typeface="DungGeunMo" panose="020B0500000000000000" pitchFamily="34" charset="-127"/>
              </a:rPr>
              <a:t> 설계 내용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B0E378-0D9D-4420-B7B7-8DD5AA6B80E6}"/>
              </a:ext>
            </a:extLst>
          </p:cNvPr>
          <p:cNvSpPr txBox="1"/>
          <p:nvPr/>
        </p:nvSpPr>
        <p:spPr>
          <a:xfrm>
            <a:off x="159979" y="153990"/>
            <a:ext cx="433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▶ </a:t>
            </a:r>
            <a:r>
              <a:rPr kumimoji="1" lang="en-US" altLang="ko-KR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STAGE 2</a:t>
            </a:r>
            <a:r>
              <a:rPr kumimoji="1" lang="ko-KR" altLang="en-US" sz="2400" spc="-150" dirty="0">
                <a:solidFill>
                  <a:schemeClr val="bg1"/>
                </a:solidFill>
                <a:latin typeface="+mj-ea"/>
                <a:ea typeface="+mj-ea"/>
                <a:cs typeface="DungGeunMo" panose="020B0500000000000000" pitchFamily="34" charset="-127"/>
              </a:rPr>
              <a:t> 설계 내용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5024140-14F5-4D2F-BA17-BC87FCD4D292}"/>
              </a:ext>
            </a:extLst>
          </p:cNvPr>
          <p:cNvSpPr/>
          <p:nvPr/>
        </p:nvSpPr>
        <p:spPr>
          <a:xfrm>
            <a:off x="254643" y="692467"/>
            <a:ext cx="324091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2185F-48B5-445C-A32B-A64B3FDE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6" y="1767016"/>
            <a:ext cx="11555287" cy="100093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8D48DB5-D4C0-456F-BEB1-B0A10813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6" y="3039571"/>
            <a:ext cx="11555287" cy="100093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0977448-CB30-4BD0-86D8-2071052A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6" y="4312126"/>
            <a:ext cx="11555287" cy="100093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4077130-5975-48DB-8691-B5213BC3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4" y="5584681"/>
            <a:ext cx="11555287" cy="100093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BB516706-FD34-460E-9CAC-5B6D8AC6C9CA}"/>
              </a:ext>
            </a:extLst>
          </p:cNvPr>
          <p:cNvSpPr txBox="1"/>
          <p:nvPr/>
        </p:nvSpPr>
        <p:spPr>
          <a:xfrm>
            <a:off x="3848055" y="1952620"/>
            <a:ext cx="471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sign up &amp; sign in </a:t>
            </a:r>
            <a:endParaRPr kumimoji="1"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C4F980A-23F0-43C6-B5C1-4687644BB340}"/>
              </a:ext>
            </a:extLst>
          </p:cNvPr>
          <p:cNvSpPr txBox="1"/>
          <p:nvPr/>
        </p:nvSpPr>
        <p:spPr>
          <a:xfrm>
            <a:off x="3848055" y="5719096"/>
            <a:ext cx="471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rank</a:t>
            </a:r>
            <a:endParaRPr kumimoji="1"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0D6F93-F1B6-435D-8D42-52CABC3094FC}"/>
              </a:ext>
            </a:extLst>
          </p:cNvPr>
          <p:cNvSpPr txBox="1"/>
          <p:nvPr/>
        </p:nvSpPr>
        <p:spPr>
          <a:xfrm>
            <a:off x="3848055" y="3179385"/>
            <a:ext cx="471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game start</a:t>
            </a:r>
            <a:endParaRPr kumimoji="1"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E4F5BCB-3D9D-4825-B62D-A672B5A6EE2D}"/>
              </a:ext>
            </a:extLst>
          </p:cNvPr>
          <p:cNvSpPr txBox="1"/>
          <p:nvPr/>
        </p:nvSpPr>
        <p:spPr>
          <a:xfrm>
            <a:off x="3815436" y="4469329"/>
            <a:ext cx="471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game end</a:t>
            </a:r>
            <a:endParaRPr kumimoji="1"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6925C36-216C-4058-86E5-5A05066CECAB}"/>
              </a:ext>
            </a:extLst>
          </p:cNvPr>
          <p:cNvSpPr txBox="1"/>
          <p:nvPr/>
        </p:nvSpPr>
        <p:spPr>
          <a:xfrm>
            <a:off x="10222429" y="142002"/>
            <a:ext cx="242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ea typeface="HeadLineA" pitchFamily="2" charset="-127"/>
                <a:cs typeface="Al Tarikh" pitchFamily="2" charset="-78"/>
              </a:rPr>
              <a:t>OPENTHEDOOR</a:t>
            </a:r>
            <a:endParaRPr kumimoji="1" lang="ko-KR" altLang="en-US" sz="1600" dirty="0">
              <a:solidFill>
                <a:schemeClr val="bg1"/>
              </a:solidFill>
              <a:ea typeface="HeadLineA" pitchFamily="2" charset="-127"/>
              <a:cs typeface="Al Tarikh" pitchFamily="2" charset="-78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0BCD5396-BFF1-4DA8-9876-A7A692B88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774536" y="411957"/>
            <a:ext cx="232164" cy="26030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DD5DD25-0A51-49E6-AA29-A26C3783A5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542372" y="405271"/>
            <a:ext cx="232164" cy="260309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DA544C40-0CEC-4DC3-AACC-BF1D78C21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14812" r="82893" b="68624"/>
          <a:stretch/>
        </p:blipFill>
        <p:spPr>
          <a:xfrm>
            <a:off x="11310208" y="405270"/>
            <a:ext cx="232164" cy="2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0" grpId="0"/>
      <p:bldP spid="7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DungGeunMo"/>
        <a:ea typeface="DungGeunMo"/>
        <a:cs typeface=""/>
      </a:majorFont>
      <a:minorFont>
        <a:latin typeface="DungGeunMo"/>
        <a:ea typeface="DungGeunM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2026</TotalTime>
  <Words>2017</Words>
  <Application>Microsoft Office PowerPoint</Application>
  <PresentationFormat>와이드스크린</PresentationFormat>
  <Paragraphs>477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60" baseType="lpstr">
      <vt:lpstr>Wingdings</vt:lpstr>
      <vt:lpstr>HeadLineA</vt:lpstr>
      <vt:lpstr>Arial</vt:lpstr>
      <vt:lpstr>Silkscreen</vt:lpstr>
      <vt:lpstr>AppleSDGothicNeoR00</vt:lpstr>
      <vt:lpstr>DungGeunMo</vt:lpstr>
      <vt:lpstr>Press Start 2P</vt:lpstr>
      <vt:lpstr>210 에브리바디 B</vt:lpstr>
      <vt:lpstr>Sandoll Kukdetopokki 02</vt:lpstr>
      <vt:lpstr>BM DoHyeon OTF</vt:lpstr>
      <vt:lpstr>AppleSDGothicNeoM00</vt:lpstr>
      <vt:lpstr>휴먼둥근헤드라인</vt:lpstr>
      <vt:lpstr>AppleSDGothicNeoSB00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김혜지</dc:creator>
  <cp:keywords/>
  <dc:description/>
  <cp:lastModifiedBy>미란 이</cp:lastModifiedBy>
  <cp:revision>67</cp:revision>
  <dcterms:created xsi:type="dcterms:W3CDTF">2019-06-15T08:38:08Z</dcterms:created>
  <dcterms:modified xsi:type="dcterms:W3CDTF">2019-06-19T07:04:36Z</dcterms:modified>
  <cp:category/>
</cp:coreProperties>
</file>